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3" r:id="rId2"/>
    <p:sldId id="264" r:id="rId3"/>
    <p:sldId id="265" r:id="rId4"/>
    <p:sldId id="258" r:id="rId5"/>
    <p:sldId id="259" r:id="rId6"/>
    <p:sldId id="256" r:id="rId7"/>
    <p:sldId id="266" r:id="rId8"/>
    <p:sldId id="267" r:id="rId9"/>
    <p:sldId id="268" r:id="rId10"/>
    <p:sldId id="269" r:id="rId11"/>
    <p:sldId id="270" r:id="rId12"/>
    <p:sldId id="271" r:id="rId13"/>
    <p:sldId id="274" r:id="rId14"/>
    <p:sldId id="281" r:id="rId15"/>
    <p:sldId id="277" r:id="rId16"/>
    <p:sldId id="276" r:id="rId17"/>
    <p:sldId id="278" r:id="rId18"/>
    <p:sldId id="279" r:id="rId19"/>
    <p:sldId id="262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ja Fitriyah Binti Raja Sulaiman" initials="RFBRS" lastIdx="1" clrIdx="0">
    <p:extLst>
      <p:ext uri="{19B8F6BF-5375-455C-9EA6-DF929625EA0E}">
        <p15:presenceInfo xmlns:p15="http://schemas.microsoft.com/office/powerpoint/2012/main" userId="S-1-5-21-2493458174-4285167862-297083859-31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EE1EB8"/>
    <a:srgbClr val="82302E"/>
    <a:srgbClr val="99CCFF"/>
    <a:srgbClr val="FF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BD3D1-A3DD-4565-8E60-CE498450E84D}" type="datetimeFigureOut">
              <a:rPr lang="en-MY" smtClean="0"/>
              <a:t>30/9/2020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89BC7-461A-420B-9333-A9E9DF2E81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333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599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89BC7-461A-420B-9333-A9E9DF2E81E0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139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89BC7-461A-420B-9333-A9E9DF2E81E0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394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9/30/2020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368" y="1160748"/>
            <a:ext cx="5688632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MODUL PINJAMAN </a:t>
            </a:r>
            <a:r>
              <a:rPr lang="en-US" sz="3600" b="1" dirty="0"/>
              <a:t>KAKITANGAN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71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b="1" dirty="0"/>
              <a:t>MODUL PINJAMAN KAKITANGAN</a:t>
            </a:r>
            <a:endParaRPr lang="en-MY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366275" y="1871526"/>
            <a:ext cx="1706087" cy="807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PTJ PENYEDIA  (PTJ KEWANGAN)</a:t>
            </a:r>
            <a:endParaRPr lang="en-MY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36363" y="3025491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Surat </a:t>
            </a:r>
            <a:r>
              <a:rPr lang="en-US" sz="1400" b="1" dirty="0" err="1"/>
              <a:t>Perjanjian</a:t>
            </a:r>
            <a:endParaRPr lang="en-MY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1187622" y="5628207"/>
            <a:ext cx="2056125" cy="3333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1339924" y="4941168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215206" y="638474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47664" y="6023567"/>
            <a:ext cx="1214446" cy="33985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INTEGRASI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14810" y="4952436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4367376" y="5648599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09682" y="6166573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15" y="486916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672606" y="5555892"/>
            <a:ext cx="1961670" cy="3899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 PKN /JAB/PTJ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185550" y="602128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547664" y="638474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58082" y="1714487"/>
            <a:ext cx="1500198" cy="6429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BN/PKN PELULUS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7974119" y="2778075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5"/>
          <p:cNvSpPr/>
          <p:nvPr/>
        </p:nvSpPr>
        <p:spPr>
          <a:xfrm rot="10800000">
            <a:off x="1812837" y="4431130"/>
            <a:ext cx="635626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6858016" y="357187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5-Point Star 49"/>
          <p:cNvSpPr/>
          <p:nvPr/>
        </p:nvSpPr>
        <p:spPr>
          <a:xfrm rot="20281451">
            <a:off x="7040520" y="230203"/>
            <a:ext cx="1979663" cy="1359779"/>
          </a:xfrm>
          <a:prstGeom prst="star5">
            <a:avLst>
              <a:gd name="adj" fmla="val 28226"/>
              <a:gd name="hf" fmla="val 105146"/>
              <a:gd name="vf" fmla="val 11055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VOT DANA : E108</a:t>
            </a:r>
          </a:p>
          <a:p>
            <a:pPr algn="ctr"/>
            <a:r>
              <a:rPr lang="en-US" sz="1000" b="1" dirty="0"/>
              <a:t>KOD AKAUN : A0451106</a:t>
            </a:r>
            <a:endParaRPr lang="en-MY" sz="1000" b="1" dirty="0"/>
          </a:p>
        </p:txBody>
      </p:sp>
      <p:sp>
        <p:nvSpPr>
          <p:cNvPr id="31" name="Right Arrow 30"/>
          <p:cNvSpPr/>
          <p:nvPr/>
        </p:nvSpPr>
        <p:spPr>
          <a:xfrm>
            <a:off x="6738585" y="1844824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4534917" y="1917722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ight Arrow 32"/>
          <p:cNvSpPr/>
          <p:nvPr/>
        </p:nvSpPr>
        <p:spPr>
          <a:xfrm>
            <a:off x="2141308" y="1959194"/>
            <a:ext cx="616192" cy="30777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7358082" y="3429000"/>
            <a:ext cx="1643074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PENYEDIA</a:t>
            </a:r>
            <a:endParaRPr lang="en-MY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215206" y="3071810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Surat</a:t>
            </a:r>
            <a:r>
              <a:rPr lang="en-US" sz="1400" b="1" dirty="0"/>
              <a:t> </a:t>
            </a:r>
            <a:r>
              <a:rPr lang="en-US" sz="1400" b="1" dirty="0" err="1"/>
              <a:t>Setuju</a:t>
            </a:r>
            <a:r>
              <a:rPr lang="en-US" sz="1400" b="1" dirty="0"/>
              <a:t> </a:t>
            </a:r>
            <a:r>
              <a:rPr lang="en-US" sz="1400" b="1" dirty="0" err="1"/>
              <a:t>Terima</a:t>
            </a:r>
            <a:endParaRPr lang="en-MY" sz="1400" b="1" dirty="0"/>
          </a:p>
        </p:txBody>
      </p:sp>
      <p:sp>
        <p:nvSpPr>
          <p:cNvPr id="36" name="Rectangle 35"/>
          <p:cNvSpPr/>
          <p:nvPr/>
        </p:nvSpPr>
        <p:spPr>
          <a:xfrm>
            <a:off x="5143504" y="3356992"/>
            <a:ext cx="1643074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PENYEDIA</a:t>
            </a:r>
            <a:endParaRPr lang="en-MY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2382023" y="2577567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Surat </a:t>
            </a:r>
            <a:r>
              <a:rPr lang="en-US" sz="1400" b="1" dirty="0" err="1"/>
              <a:t>Gadaian</a:t>
            </a:r>
            <a:endParaRPr lang="en-MY" sz="1400" b="1" dirty="0"/>
          </a:p>
        </p:txBody>
      </p:sp>
      <p:sp>
        <p:nvSpPr>
          <p:cNvPr id="38" name="Rectangle 37"/>
          <p:cNvSpPr/>
          <p:nvPr/>
        </p:nvSpPr>
        <p:spPr>
          <a:xfrm>
            <a:off x="2382023" y="2924943"/>
            <a:ext cx="1929824" cy="89655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PENYEDIA@</a:t>
            </a:r>
          </a:p>
          <a:p>
            <a:pPr algn="ctr"/>
            <a:r>
              <a:rPr lang="en-US" sz="1400" dirty="0"/>
              <a:t>BN/PKN PENYEMAK @</a:t>
            </a:r>
          </a:p>
          <a:p>
            <a:pPr algn="ctr"/>
            <a:r>
              <a:rPr lang="en-US" sz="1400" dirty="0"/>
              <a:t>BN/PKN PELULUS (</a:t>
            </a:r>
            <a:r>
              <a:rPr lang="en-US" sz="1400" dirty="0" err="1"/>
              <a:t>rekod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41" name="Right Arrow 40"/>
          <p:cNvSpPr/>
          <p:nvPr/>
        </p:nvSpPr>
        <p:spPr>
          <a:xfrm rot="12259290">
            <a:off x="4351805" y="3274069"/>
            <a:ext cx="620875" cy="334397"/>
          </a:xfrm>
          <a:prstGeom prst="rightArrow">
            <a:avLst>
              <a:gd name="adj1" fmla="val 46076"/>
              <a:gd name="adj2" fmla="val 50000"/>
            </a:avLst>
          </a:prstGeom>
          <a:solidFill>
            <a:schemeClr val="bg1"/>
          </a:solidFill>
          <a:ln>
            <a:solidFill>
              <a:srgbClr val="FF0000">
                <a:alpha val="84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/>
          <p:cNvSpPr txBox="1"/>
          <p:nvPr/>
        </p:nvSpPr>
        <p:spPr>
          <a:xfrm>
            <a:off x="2542146" y="3963856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Arahan</a:t>
            </a:r>
            <a:r>
              <a:rPr lang="en-US" sz="1400" b="1" dirty="0"/>
              <a:t> </a:t>
            </a:r>
            <a:r>
              <a:rPr lang="en-US" sz="1400" b="1" dirty="0" err="1"/>
              <a:t>Bayaran</a:t>
            </a:r>
            <a:endParaRPr lang="en-MY" sz="1400" b="1" dirty="0"/>
          </a:p>
        </p:txBody>
      </p:sp>
      <p:sp>
        <p:nvSpPr>
          <p:cNvPr id="51" name="Rectangle 50"/>
          <p:cNvSpPr/>
          <p:nvPr/>
        </p:nvSpPr>
        <p:spPr>
          <a:xfrm>
            <a:off x="2649287" y="4295000"/>
            <a:ext cx="1643074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PENYEDIA (</a:t>
            </a:r>
            <a:r>
              <a:rPr lang="en-US" sz="1400" dirty="0" err="1"/>
              <a:t>rekod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52" name="Rectangle 51"/>
          <p:cNvSpPr/>
          <p:nvPr/>
        </p:nvSpPr>
        <p:spPr>
          <a:xfrm>
            <a:off x="248090" y="4383083"/>
            <a:ext cx="1514333" cy="4286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PENYEMAK </a:t>
            </a:r>
            <a:endParaRPr lang="en-MY" sz="1400" dirty="0"/>
          </a:p>
        </p:txBody>
      </p:sp>
      <p:sp>
        <p:nvSpPr>
          <p:cNvPr id="53" name="Right Arrow 52"/>
          <p:cNvSpPr/>
          <p:nvPr/>
        </p:nvSpPr>
        <p:spPr>
          <a:xfrm rot="9131860">
            <a:off x="4423720" y="3931558"/>
            <a:ext cx="506492" cy="3514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" name="Right Arrow 57"/>
          <p:cNvSpPr/>
          <p:nvPr/>
        </p:nvSpPr>
        <p:spPr>
          <a:xfrm rot="2226198">
            <a:off x="947481" y="4871728"/>
            <a:ext cx="418675" cy="3222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9" name="Right Arrow 58"/>
          <p:cNvSpPr/>
          <p:nvPr/>
        </p:nvSpPr>
        <p:spPr>
          <a:xfrm>
            <a:off x="3566738" y="515947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" name="Right Arrow 59"/>
          <p:cNvSpPr/>
          <p:nvPr/>
        </p:nvSpPr>
        <p:spPr>
          <a:xfrm>
            <a:off x="6215074" y="515947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" name="Rounded Rectangle 64"/>
          <p:cNvSpPr/>
          <p:nvPr/>
        </p:nvSpPr>
        <p:spPr>
          <a:xfrm>
            <a:off x="7536677" y="2453698"/>
            <a:ext cx="1143008" cy="21431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SURAT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49" name="Cloud 48">
            <a:extLst>
              <a:ext uri="{FF2B5EF4-FFF2-40B4-BE49-F238E27FC236}">
                <a16:creationId xmlns:a16="http://schemas.microsoft.com/office/drawing/2014/main" xmlns="" id="{D368BC32-D26F-4201-82AC-31EC168106F2}"/>
              </a:ext>
            </a:extLst>
          </p:cNvPr>
          <p:cNvSpPr/>
          <p:nvPr/>
        </p:nvSpPr>
        <p:spPr>
          <a:xfrm>
            <a:off x="71406" y="494574"/>
            <a:ext cx="1928826" cy="9463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/>
              <a:t>S</a:t>
            </a:r>
          </a:p>
        </p:txBody>
      </p:sp>
      <p:sp>
        <p:nvSpPr>
          <p:cNvPr id="56" name="Right Arrow 32">
            <a:extLst>
              <a:ext uri="{FF2B5EF4-FFF2-40B4-BE49-F238E27FC236}">
                <a16:creationId xmlns:a16="http://schemas.microsoft.com/office/drawing/2014/main" xmlns="" id="{6B68EA62-35F1-4FB7-9CF4-6C9E6BF6BDFC}"/>
              </a:ext>
            </a:extLst>
          </p:cNvPr>
          <p:cNvSpPr/>
          <p:nvPr/>
        </p:nvSpPr>
        <p:spPr>
          <a:xfrm rot="5400000">
            <a:off x="837181" y="1516766"/>
            <a:ext cx="394549" cy="3063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FE28FFEE-687B-44E6-9CFF-2E256FFB557F}"/>
              </a:ext>
            </a:extLst>
          </p:cNvPr>
          <p:cNvSpPr/>
          <p:nvPr/>
        </p:nvSpPr>
        <p:spPr>
          <a:xfrm>
            <a:off x="2791201" y="178353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 PENYEMAK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606D4792-89FD-4A23-8AF9-06EA9C711068}"/>
              </a:ext>
            </a:extLst>
          </p:cNvPr>
          <p:cNvSpPr/>
          <p:nvPr/>
        </p:nvSpPr>
        <p:spPr>
          <a:xfrm>
            <a:off x="5165843" y="1767826"/>
            <a:ext cx="1506763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2" name="Rounded Rectangle 20">
            <a:extLst>
              <a:ext uri="{FF2B5EF4-FFF2-40B4-BE49-F238E27FC236}">
                <a16:creationId xmlns:a16="http://schemas.microsoft.com/office/drawing/2014/main" xmlns="" id="{4DA5933C-84D9-416A-8060-AC1F6EAD6617}"/>
              </a:ext>
            </a:extLst>
          </p:cNvPr>
          <p:cNvSpPr/>
          <p:nvPr/>
        </p:nvSpPr>
        <p:spPr>
          <a:xfrm>
            <a:off x="5410343" y="3952220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PERJANJIAN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xmlns="" id="{77551C7A-0BF2-4FA6-9445-876ED643F9CF}"/>
              </a:ext>
            </a:extLst>
          </p:cNvPr>
          <p:cNvSpPr/>
          <p:nvPr/>
        </p:nvSpPr>
        <p:spPr>
          <a:xfrm>
            <a:off x="7358082" y="4028799"/>
            <a:ext cx="1644575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SETUJU TERIMA,                  SURAT KELULUSAN   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565A262-AE4C-43F4-80C6-8A7F85E30C0B}"/>
              </a:ext>
            </a:extLst>
          </p:cNvPr>
          <p:cNvSpPr txBox="1"/>
          <p:nvPr/>
        </p:nvSpPr>
        <p:spPr>
          <a:xfrm>
            <a:off x="2448463" y="1045069"/>
            <a:ext cx="4366420" cy="523220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PINJAMAN PERUMAHAN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BADAN BERKANUN)</a:t>
            </a:r>
            <a:endParaRPr lang="en-MY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928E208-B4AF-43F7-A877-AB8E46337311}"/>
              </a:ext>
            </a:extLst>
          </p:cNvPr>
          <p:cNvSpPr txBox="1"/>
          <p:nvPr/>
        </p:nvSpPr>
        <p:spPr>
          <a:xfrm>
            <a:off x="71406" y="687599"/>
            <a:ext cx="2013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i="1" dirty="0" err="1">
                <a:solidFill>
                  <a:srgbClr val="C00000"/>
                </a:solidFill>
              </a:rPr>
              <a:t>Senarai</a:t>
            </a:r>
            <a:r>
              <a:rPr lang="en-MY" sz="1800" i="1" dirty="0">
                <a:solidFill>
                  <a:srgbClr val="C00000"/>
                </a:solidFill>
              </a:rPr>
              <a:t> </a:t>
            </a:r>
            <a:r>
              <a:rPr lang="en-MY" sz="1800" i="1" dirty="0" err="1">
                <a:solidFill>
                  <a:srgbClr val="C00000"/>
                </a:solidFill>
              </a:rPr>
              <a:t>Peminjam</a:t>
            </a:r>
            <a:r>
              <a:rPr lang="en-MY" sz="1800" i="1" dirty="0">
                <a:solidFill>
                  <a:srgbClr val="C00000"/>
                </a:solidFill>
              </a:rPr>
              <a:t>-daftar di SAM</a:t>
            </a:r>
          </a:p>
        </p:txBody>
      </p:sp>
      <p:sp>
        <p:nvSpPr>
          <p:cNvPr id="8" name="Rounded Rectangle 20">
            <a:extLst>
              <a:ext uri="{FF2B5EF4-FFF2-40B4-BE49-F238E27FC236}">
                <a16:creationId xmlns:a16="http://schemas.microsoft.com/office/drawing/2014/main" xmlns="" id="{DD4E69FE-10D0-433F-9500-2AF337DB34FD}"/>
              </a:ext>
            </a:extLst>
          </p:cNvPr>
          <p:cNvSpPr/>
          <p:nvPr/>
        </p:nvSpPr>
        <p:spPr>
          <a:xfrm>
            <a:off x="1547664" y="2979131"/>
            <a:ext cx="821982" cy="82285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GADAIAN</a:t>
            </a:r>
            <a:endParaRPr lang="en-MY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1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BC016E6-129F-4C53-A4E5-23800D047F2B}"/>
              </a:ext>
            </a:extLst>
          </p:cNvPr>
          <p:cNvSpPr txBox="1">
            <a:spLocks/>
          </p:cNvSpPr>
          <p:nvPr/>
        </p:nvSpPr>
        <p:spPr>
          <a:xfrm>
            <a:off x="323528" y="2204864"/>
            <a:ext cx="8229600" cy="864096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3600" dirty="0">
                <a:cs typeface="Arial" panose="020B0604020202020204" pitchFamily="34" charset="0"/>
              </a:rPr>
              <a:t>PROSES PERMOHONAN               </a:t>
            </a:r>
            <a:r>
              <a:rPr lang="en-US" dirty="0">
                <a:cs typeface="Arial" panose="020B0604020202020204" pitchFamily="34" charset="0"/>
              </a:rPr>
              <a:t>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30737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694392A3-D3DA-4E76-A622-722FC17AD3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425809"/>
            <a:ext cx="8229600" cy="584775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PEMBENTUKAN LEJAR SUBSIDIARI</a:t>
            </a:r>
            <a:b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PINJAMAN PERUMAHAN/KENDERAAN/KOMPUTER)</a:t>
            </a:r>
            <a:endParaRPr lang="en-MY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xmlns="" id="{F0F713CB-7216-40A8-A8E9-86B8F02C9D70}"/>
              </a:ext>
            </a:extLst>
          </p:cNvPr>
          <p:cNvSpPr/>
          <p:nvPr/>
        </p:nvSpPr>
        <p:spPr>
          <a:xfrm>
            <a:off x="265153" y="2009785"/>
            <a:ext cx="2115240" cy="9361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Selepas</a:t>
            </a:r>
            <a:r>
              <a:rPr lang="en-US" dirty="0"/>
              <a:t> </a:t>
            </a:r>
            <a:r>
              <a:rPr lang="en-US" i="1" dirty="0"/>
              <a:t>Posting &amp; </a:t>
            </a:r>
            <a:r>
              <a:rPr lang="en-US" i="1" dirty="0" err="1"/>
              <a:t>Cetak</a:t>
            </a:r>
            <a:r>
              <a:rPr lang="en-US" i="1" dirty="0"/>
              <a:t> </a:t>
            </a:r>
            <a:r>
              <a:rPr lang="en-US" i="1" dirty="0" err="1"/>
              <a:t>Cek</a:t>
            </a:r>
            <a:r>
              <a:rPr lang="en-US" i="1" dirty="0"/>
              <a:t> </a:t>
            </a:r>
            <a:endParaRPr lang="en-MY" i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DDA44E6B-CD05-4FB1-B187-F088CB0BA769}"/>
              </a:ext>
            </a:extLst>
          </p:cNvPr>
          <p:cNvSpPr/>
          <p:nvPr/>
        </p:nvSpPr>
        <p:spPr>
          <a:xfrm>
            <a:off x="3348915" y="2123129"/>
            <a:ext cx="1678584" cy="738533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iSPEKS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JANA SECARA AUTO DI MODUL SL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BA8139A3-9455-46CE-9269-BFEE84ED854D}"/>
              </a:ext>
            </a:extLst>
          </p:cNvPr>
          <p:cNvSpPr/>
          <p:nvPr/>
        </p:nvSpPr>
        <p:spPr>
          <a:xfrm>
            <a:off x="5169037" y="2363537"/>
            <a:ext cx="52451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65CEA66B-15AB-431E-B7F9-84514A100742}"/>
              </a:ext>
            </a:extLst>
          </p:cNvPr>
          <p:cNvSpPr/>
          <p:nvPr/>
        </p:nvSpPr>
        <p:spPr>
          <a:xfrm>
            <a:off x="5854483" y="1848455"/>
            <a:ext cx="2005524" cy="74489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JADUAL BAYARAN BALIK PINJAMAN</a:t>
            </a:r>
            <a:endParaRPr lang="en-MY" sz="1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36702EE8-B8FD-403F-9C44-915F29C2D3D4}"/>
              </a:ext>
            </a:extLst>
          </p:cNvPr>
          <p:cNvSpPr/>
          <p:nvPr/>
        </p:nvSpPr>
        <p:spPr>
          <a:xfrm>
            <a:off x="2521931" y="2403853"/>
            <a:ext cx="752255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BCBDE6F-C42A-4559-821F-6D755F016F5E}"/>
              </a:ext>
            </a:extLst>
          </p:cNvPr>
          <p:cNvSpPr txBox="1"/>
          <p:nvPr/>
        </p:nvSpPr>
        <p:spPr>
          <a:xfrm>
            <a:off x="3348915" y="1529574"/>
            <a:ext cx="1678584" cy="52322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i="1" dirty="0" err="1"/>
              <a:t>Harian</a:t>
            </a:r>
            <a:r>
              <a:rPr lang="en-MY" sz="1400" i="1" dirty="0"/>
              <a:t> – pada </a:t>
            </a:r>
            <a:r>
              <a:rPr lang="en-MY" sz="1400" i="1" dirty="0" err="1"/>
              <a:t>sebelah</a:t>
            </a:r>
            <a:r>
              <a:rPr lang="en-MY" sz="1400" i="1" dirty="0"/>
              <a:t> </a:t>
            </a:r>
            <a:r>
              <a:rPr lang="en-MY" sz="1400" i="1" dirty="0" err="1"/>
              <a:t>malam</a:t>
            </a:r>
            <a:endParaRPr lang="en-MY" sz="1400" i="1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12C888EB-4F3A-4464-ADCE-A2E11FDC64E1}"/>
              </a:ext>
            </a:extLst>
          </p:cNvPr>
          <p:cNvSpPr/>
          <p:nvPr/>
        </p:nvSpPr>
        <p:spPr>
          <a:xfrm>
            <a:off x="5854483" y="2593346"/>
            <a:ext cx="2005524" cy="491379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PTJ/JAB/BN/PKN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xmlns="" id="{38601E04-8CB1-4837-B6C3-5EA5F7846A4F}"/>
              </a:ext>
            </a:extLst>
          </p:cNvPr>
          <p:cNvSpPr txBox="1">
            <a:spLocks/>
          </p:cNvSpPr>
          <p:nvPr/>
        </p:nvSpPr>
        <p:spPr>
          <a:xfrm>
            <a:off x="457200" y="3306717"/>
            <a:ext cx="8229600" cy="338554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PENUTUPAN HARIAN</a:t>
            </a:r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xmlns="" id="{842EC406-31CE-44EF-8D35-4FD14092077F}"/>
              </a:ext>
            </a:extLst>
          </p:cNvPr>
          <p:cNvSpPr/>
          <p:nvPr/>
        </p:nvSpPr>
        <p:spPr>
          <a:xfrm>
            <a:off x="141096" y="3912112"/>
            <a:ext cx="2115240" cy="2757248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  </a:t>
            </a:r>
            <a:r>
              <a:rPr lang="en-US" sz="1400" i="1" dirty="0"/>
              <a:t>MENGAKRUKAN PINJAMAN BELUM TERIMA DAN FAEDAH BELUM TERIMA BERDASARKAN JADUAL BYRN BALIK PINJAMAN  BULAN SEMASA </a:t>
            </a:r>
            <a:endParaRPr lang="en-MY" sz="1400" i="1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01BDD9B3-277D-44B3-AF60-8A1171CC28A5}"/>
              </a:ext>
            </a:extLst>
          </p:cNvPr>
          <p:cNvSpPr/>
          <p:nvPr/>
        </p:nvSpPr>
        <p:spPr>
          <a:xfrm>
            <a:off x="3321084" y="4907361"/>
            <a:ext cx="1678584" cy="775283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iSPEKS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TUTUP SECARA AUTO di MODUL SL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06513D2-49EA-42AC-90C7-955503510A68}"/>
              </a:ext>
            </a:extLst>
          </p:cNvPr>
          <p:cNvSpPr txBox="1"/>
          <p:nvPr/>
        </p:nvSpPr>
        <p:spPr>
          <a:xfrm>
            <a:off x="3228276" y="4242198"/>
            <a:ext cx="1779720" cy="52322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i="1" dirty="0" err="1"/>
              <a:t>Bulanan</a:t>
            </a:r>
            <a:r>
              <a:rPr lang="en-MY" sz="1400" i="1" dirty="0"/>
              <a:t> – pada 1hb </a:t>
            </a:r>
            <a:r>
              <a:rPr lang="en-MY" sz="1400" i="1" dirty="0" err="1"/>
              <a:t>selepas</a:t>
            </a:r>
            <a:r>
              <a:rPr lang="en-MY" sz="1400" i="1" dirty="0"/>
              <a:t> </a:t>
            </a:r>
            <a:r>
              <a:rPr lang="en-MY" sz="1400" i="1" dirty="0" err="1"/>
              <a:t>tutup</a:t>
            </a:r>
            <a:r>
              <a:rPr lang="en-MY" sz="1400" i="1" dirty="0"/>
              <a:t> GL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xmlns="" id="{D5B11F1E-0E58-4FD7-90DF-9B9ABDE2B4A3}"/>
              </a:ext>
            </a:extLst>
          </p:cNvPr>
          <p:cNvSpPr/>
          <p:nvPr/>
        </p:nvSpPr>
        <p:spPr>
          <a:xfrm>
            <a:off x="6075806" y="4915688"/>
            <a:ext cx="2005524" cy="41211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LAPORAN AUDIT LOG</a:t>
            </a:r>
            <a:endParaRPr lang="en-MY" sz="1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F83FFF39-D135-4994-8389-0463B581BA22}"/>
              </a:ext>
            </a:extLst>
          </p:cNvPr>
          <p:cNvSpPr/>
          <p:nvPr/>
        </p:nvSpPr>
        <p:spPr>
          <a:xfrm>
            <a:off x="6075806" y="5327803"/>
            <a:ext cx="2005524" cy="412115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xmlns="" id="{42CB3404-F085-45BF-9A86-7CA10E5363D4}"/>
              </a:ext>
            </a:extLst>
          </p:cNvPr>
          <p:cNvSpPr/>
          <p:nvPr/>
        </p:nvSpPr>
        <p:spPr>
          <a:xfrm>
            <a:off x="2422360" y="5213502"/>
            <a:ext cx="633708" cy="2402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20E3305-B54F-4C5A-95C3-E9A32E05D522}"/>
              </a:ext>
            </a:extLst>
          </p:cNvPr>
          <p:cNvSpPr/>
          <p:nvPr/>
        </p:nvSpPr>
        <p:spPr>
          <a:xfrm>
            <a:off x="1480953" y="1071652"/>
            <a:ext cx="6182093" cy="331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b="1" dirty="0">
                <a:latin typeface="Arial" panose="020B0604020202020204" pitchFamily="34" charset="0"/>
                <a:cs typeface="Arial" panose="020B0604020202020204" pitchFamily="34" charset="0"/>
              </a:rPr>
              <a:t>STAF  KERAJAAN NEGERI/BADAN BERKANUN</a:t>
            </a:r>
            <a:endParaRPr lang="en-MY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6F07802-94F3-490B-92E4-0E1F7F125786}"/>
              </a:ext>
            </a:extLst>
          </p:cNvPr>
          <p:cNvSpPr/>
          <p:nvPr/>
        </p:nvSpPr>
        <p:spPr>
          <a:xfrm>
            <a:off x="1480953" y="3746457"/>
            <a:ext cx="6182093" cy="331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b="1" dirty="0">
                <a:latin typeface="Arial" panose="020B0604020202020204" pitchFamily="34" charset="0"/>
                <a:cs typeface="Arial" panose="020B0604020202020204" pitchFamily="34" charset="0"/>
              </a:rPr>
              <a:t>STAF  KERAJAAN NEGERI/BADAN </a:t>
            </a:r>
            <a:r>
              <a:rPr lang="en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BERKANUN/PENCEN</a:t>
            </a:r>
            <a:endParaRPr lang="en-MY" sz="16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3DA84217-287D-48FF-A4FF-FAE92D0456DA}"/>
              </a:ext>
            </a:extLst>
          </p:cNvPr>
          <p:cNvSpPr/>
          <p:nvPr/>
        </p:nvSpPr>
        <p:spPr>
          <a:xfrm>
            <a:off x="5289397" y="5225162"/>
            <a:ext cx="52451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490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4">
            <a:extLst>
              <a:ext uri="{FF2B5EF4-FFF2-40B4-BE49-F238E27FC236}">
                <a16:creationId xmlns:a16="http://schemas.microsoft.com/office/drawing/2014/main" xmlns="" id="{38601E04-8CB1-4837-B6C3-5EA5F7846A4F}"/>
              </a:ext>
            </a:extLst>
          </p:cNvPr>
          <p:cNvSpPr txBox="1">
            <a:spLocks/>
          </p:cNvSpPr>
          <p:nvPr/>
        </p:nvSpPr>
        <p:spPr>
          <a:xfrm>
            <a:off x="529207" y="634702"/>
            <a:ext cx="8229600" cy="338554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KEMASKINI TERIMAAN BAYARAN BALIK PINJAMAN KAKITANGAN </a:t>
            </a:r>
            <a:endParaRPr lang="en-MY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xmlns="" id="{842EC406-31CE-44EF-8D35-4FD14092077F}"/>
              </a:ext>
            </a:extLst>
          </p:cNvPr>
          <p:cNvSpPr/>
          <p:nvPr/>
        </p:nvSpPr>
        <p:spPr>
          <a:xfrm>
            <a:off x="264657" y="1700808"/>
            <a:ext cx="2220730" cy="3744416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POTONGAN GAJI DI MODUL GAJI-DILAKUKAN SECARA AUTO DENGAN MERUJUK JADUAL BAYARAN BALIK DI MODUL SL</a:t>
            </a:r>
            <a:endParaRPr lang="en-MY" sz="1400" i="1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01BDD9B3-277D-44B3-AF60-8A1171CC28A5}"/>
              </a:ext>
            </a:extLst>
          </p:cNvPr>
          <p:cNvSpPr/>
          <p:nvPr/>
        </p:nvSpPr>
        <p:spPr>
          <a:xfrm>
            <a:off x="3425427" y="2870135"/>
            <a:ext cx="1943633" cy="1211228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PROSES KEMASKINI SECARA AUTO DI MODUL SL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06513D2-49EA-42AC-90C7-955503510A68}"/>
              </a:ext>
            </a:extLst>
          </p:cNvPr>
          <p:cNvSpPr txBox="1"/>
          <p:nvPr/>
        </p:nvSpPr>
        <p:spPr>
          <a:xfrm>
            <a:off x="3405268" y="2037974"/>
            <a:ext cx="1963792" cy="738664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i="1" dirty="0"/>
              <a:t>KEMASKINI SUBSIDIARI PINJAMAN SETIAP HARI PADA TGH MALAM</a:t>
            </a:r>
          </a:p>
        </p:txBody>
      </p:sp>
      <p:sp>
        <p:nvSpPr>
          <p:cNvPr id="34" name="Cloud 33">
            <a:extLst>
              <a:ext uri="{FF2B5EF4-FFF2-40B4-BE49-F238E27FC236}">
                <a16:creationId xmlns:a16="http://schemas.microsoft.com/office/drawing/2014/main" xmlns="" id="{41881881-90A6-4003-A260-004BFAE64BC7}"/>
              </a:ext>
            </a:extLst>
          </p:cNvPr>
          <p:cNvSpPr/>
          <p:nvPr/>
        </p:nvSpPr>
        <p:spPr>
          <a:xfrm>
            <a:off x="6283654" y="1987435"/>
            <a:ext cx="2279506" cy="1284917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  </a:t>
            </a:r>
            <a:r>
              <a:rPr lang="en-US" sz="1400" i="1" dirty="0"/>
              <a:t>TERIMAAN BAYARAN BALIK PINJAMAN KAKITANGAN DI MODUL AR</a:t>
            </a:r>
            <a:endParaRPr lang="en-MY" sz="1400" i="1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xmlns="" id="{B2288C7A-F2E7-4118-B401-6090C2DE22D8}"/>
              </a:ext>
            </a:extLst>
          </p:cNvPr>
          <p:cNvSpPr/>
          <p:nvPr/>
        </p:nvSpPr>
        <p:spPr>
          <a:xfrm>
            <a:off x="3491880" y="4668028"/>
            <a:ext cx="2004798" cy="5772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PENYATA PINJAMAN(PAPAR LEBIHAN BAYARAN)</a:t>
            </a:r>
            <a:endParaRPr lang="en-MY" sz="1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F83FFF39-D135-4994-8389-0463B581BA22}"/>
              </a:ext>
            </a:extLst>
          </p:cNvPr>
          <p:cNvSpPr/>
          <p:nvPr/>
        </p:nvSpPr>
        <p:spPr>
          <a:xfrm>
            <a:off x="6522615" y="3922377"/>
            <a:ext cx="2005524" cy="412115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F57CC618-277C-4312-A6FA-16C0C4363610}"/>
              </a:ext>
            </a:extLst>
          </p:cNvPr>
          <p:cNvSpPr/>
          <p:nvPr/>
        </p:nvSpPr>
        <p:spPr>
          <a:xfrm>
            <a:off x="3491880" y="5245274"/>
            <a:ext cx="2005524" cy="345746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PTJ/JAB/BN/PKN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xmlns="" id="{42CB3404-F085-45BF-9A86-7CA10E5363D4}"/>
              </a:ext>
            </a:extLst>
          </p:cNvPr>
          <p:cNvSpPr/>
          <p:nvPr/>
        </p:nvSpPr>
        <p:spPr>
          <a:xfrm>
            <a:off x="2644534" y="3429000"/>
            <a:ext cx="652808" cy="2549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26C799B4-C584-4BAA-9D86-137592E4627B}"/>
              </a:ext>
            </a:extLst>
          </p:cNvPr>
          <p:cNvSpPr/>
          <p:nvPr/>
        </p:nvSpPr>
        <p:spPr>
          <a:xfrm>
            <a:off x="6557636" y="3475355"/>
            <a:ext cx="2005524" cy="41211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LAPORAN AUDIT LOG</a:t>
            </a:r>
            <a:endParaRPr lang="en-MY" sz="1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7BBCA4F6-DB8E-40ED-9122-BB385E608283}"/>
              </a:ext>
            </a:extLst>
          </p:cNvPr>
          <p:cNvSpPr/>
          <p:nvPr/>
        </p:nvSpPr>
        <p:spPr>
          <a:xfrm>
            <a:off x="5543241" y="3683924"/>
            <a:ext cx="851289" cy="3304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88BEFDCC-6633-44E0-87E1-143F558D4959}"/>
              </a:ext>
            </a:extLst>
          </p:cNvPr>
          <p:cNvSpPr/>
          <p:nvPr/>
        </p:nvSpPr>
        <p:spPr>
          <a:xfrm rot="8980739">
            <a:off x="5457013" y="2984469"/>
            <a:ext cx="834189" cy="25989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E9EA2AE1-5315-4C94-A24D-5A9552E98A0F}"/>
              </a:ext>
            </a:extLst>
          </p:cNvPr>
          <p:cNvSpPr/>
          <p:nvPr/>
        </p:nvSpPr>
        <p:spPr>
          <a:xfrm rot="5400000">
            <a:off x="4309528" y="4246273"/>
            <a:ext cx="412115" cy="25684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6F07802-94F3-490B-92E4-0E1F7F125786}"/>
              </a:ext>
            </a:extLst>
          </p:cNvPr>
          <p:cNvSpPr/>
          <p:nvPr/>
        </p:nvSpPr>
        <p:spPr>
          <a:xfrm>
            <a:off x="1552960" y="1066841"/>
            <a:ext cx="6182093" cy="331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b="1" dirty="0">
                <a:latin typeface="Arial" panose="020B0604020202020204" pitchFamily="34" charset="0"/>
                <a:cs typeface="Arial" panose="020B0604020202020204" pitchFamily="34" charset="0"/>
              </a:rPr>
              <a:t>STAF  KERAJAAN </a:t>
            </a:r>
            <a:r>
              <a:rPr lang="en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NEGERI</a:t>
            </a:r>
            <a:endParaRPr lang="en-MY" sz="1600" dirty="0"/>
          </a:p>
        </p:txBody>
      </p:sp>
    </p:spTree>
    <p:extLst>
      <p:ext uri="{BB962C8B-B14F-4D97-AF65-F5344CB8AC3E}">
        <p14:creationId xmlns:p14="http://schemas.microsoft.com/office/powerpoint/2010/main" val="1602977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4">
            <a:extLst>
              <a:ext uri="{FF2B5EF4-FFF2-40B4-BE49-F238E27FC236}">
                <a16:creationId xmlns:a16="http://schemas.microsoft.com/office/drawing/2014/main" xmlns="" id="{38601E04-8CB1-4837-B6C3-5EA5F7846A4F}"/>
              </a:ext>
            </a:extLst>
          </p:cNvPr>
          <p:cNvSpPr txBox="1">
            <a:spLocks/>
          </p:cNvSpPr>
          <p:nvPr/>
        </p:nvSpPr>
        <p:spPr>
          <a:xfrm>
            <a:off x="641600" y="805315"/>
            <a:ext cx="8229600" cy="338554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KEMASKINI TERIMAAN BAYARAN BALIK PINJAMAN KAKITANGAN</a:t>
            </a:r>
            <a:endParaRPr lang="en-MY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01BDD9B3-277D-44B3-AF60-8A1171CC28A5}"/>
              </a:ext>
            </a:extLst>
          </p:cNvPr>
          <p:cNvSpPr/>
          <p:nvPr/>
        </p:nvSpPr>
        <p:spPr>
          <a:xfrm>
            <a:off x="3427100" y="2873245"/>
            <a:ext cx="1912059" cy="1068558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PROSES KEMASKINI SECARA AUTO DI MODUL SL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06513D2-49EA-42AC-90C7-955503510A68}"/>
              </a:ext>
            </a:extLst>
          </p:cNvPr>
          <p:cNvSpPr txBox="1"/>
          <p:nvPr/>
        </p:nvSpPr>
        <p:spPr>
          <a:xfrm>
            <a:off x="3203848" y="1844824"/>
            <a:ext cx="2224925" cy="73866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i="1" dirty="0"/>
              <a:t>KEMASKINI SUBSIDIARI PINJAMAN SETIAP HARI PADA TGH MALAM</a:t>
            </a:r>
          </a:p>
        </p:txBody>
      </p:sp>
      <p:sp>
        <p:nvSpPr>
          <p:cNvPr id="34" name="Cloud 33">
            <a:extLst>
              <a:ext uri="{FF2B5EF4-FFF2-40B4-BE49-F238E27FC236}">
                <a16:creationId xmlns:a16="http://schemas.microsoft.com/office/drawing/2014/main" xmlns="" id="{41881881-90A6-4003-A260-004BFAE64BC7}"/>
              </a:ext>
            </a:extLst>
          </p:cNvPr>
          <p:cNvSpPr/>
          <p:nvPr/>
        </p:nvSpPr>
        <p:spPr>
          <a:xfrm>
            <a:off x="338774" y="2868062"/>
            <a:ext cx="2191109" cy="140558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  </a:t>
            </a:r>
            <a:r>
              <a:rPr lang="en-US" sz="1400" i="1" dirty="0"/>
              <a:t>TERIMAAN BAYARAN BALIK PINJAMAN KAKITANGAN DI MODUL AR</a:t>
            </a:r>
            <a:endParaRPr lang="en-MY" sz="1400" i="1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xmlns="" id="{B2288C7A-F2E7-4118-B401-6090C2DE22D8}"/>
              </a:ext>
            </a:extLst>
          </p:cNvPr>
          <p:cNvSpPr/>
          <p:nvPr/>
        </p:nvSpPr>
        <p:spPr>
          <a:xfrm>
            <a:off x="3389828" y="4617322"/>
            <a:ext cx="1949332" cy="6118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PENYATA PINJAMAN</a:t>
            </a:r>
            <a:endParaRPr lang="en-MY" sz="1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F83FFF39-D135-4994-8389-0463B581BA22}"/>
              </a:ext>
            </a:extLst>
          </p:cNvPr>
          <p:cNvSpPr/>
          <p:nvPr/>
        </p:nvSpPr>
        <p:spPr>
          <a:xfrm>
            <a:off x="6300192" y="3381666"/>
            <a:ext cx="2005524" cy="412115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F57CC618-277C-4312-A6FA-16C0C4363610}"/>
              </a:ext>
            </a:extLst>
          </p:cNvPr>
          <p:cNvSpPr/>
          <p:nvPr/>
        </p:nvSpPr>
        <p:spPr>
          <a:xfrm>
            <a:off x="3347864" y="5243494"/>
            <a:ext cx="2005524" cy="345746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PTJ/JAB/BN/PKN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26C799B4-C584-4BAA-9D86-137592E4627B}"/>
              </a:ext>
            </a:extLst>
          </p:cNvPr>
          <p:cNvSpPr/>
          <p:nvPr/>
        </p:nvSpPr>
        <p:spPr>
          <a:xfrm>
            <a:off x="6300192" y="2939501"/>
            <a:ext cx="2005524" cy="41211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LAPORAN AUDIT LOG</a:t>
            </a:r>
            <a:endParaRPr lang="en-MY" sz="1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B8C3002-3D08-449E-9831-6013F28E3BAF}"/>
              </a:ext>
            </a:extLst>
          </p:cNvPr>
          <p:cNvSpPr/>
          <p:nvPr/>
        </p:nvSpPr>
        <p:spPr>
          <a:xfrm>
            <a:off x="1552451" y="1225483"/>
            <a:ext cx="6182093" cy="331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BERKANUN/MENINGGAL DUNIA/PENCEN</a:t>
            </a:r>
            <a:endParaRPr lang="en-MY" sz="160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958B2EC3-D624-4DD0-ABAE-D8AB8FCCC309}"/>
              </a:ext>
            </a:extLst>
          </p:cNvPr>
          <p:cNvSpPr/>
          <p:nvPr/>
        </p:nvSpPr>
        <p:spPr>
          <a:xfrm flipV="1">
            <a:off x="2682283" y="3286123"/>
            <a:ext cx="592418" cy="2439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55524BA5-1C2A-4A9C-AC16-6987C7D2E6DD}"/>
              </a:ext>
            </a:extLst>
          </p:cNvPr>
          <p:cNvSpPr/>
          <p:nvPr/>
        </p:nvSpPr>
        <p:spPr>
          <a:xfrm rot="5400000">
            <a:off x="4204952" y="4190712"/>
            <a:ext cx="412116" cy="18483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E65E8D00-6954-48F1-91AF-D46AE15C5B8F}"/>
              </a:ext>
            </a:extLst>
          </p:cNvPr>
          <p:cNvSpPr/>
          <p:nvPr/>
        </p:nvSpPr>
        <p:spPr>
          <a:xfrm flipV="1">
            <a:off x="5458928" y="3261751"/>
            <a:ext cx="592418" cy="2439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MY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788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76DF191-8DC1-4413-AE72-1B4F6B36AEAA}"/>
              </a:ext>
            </a:extLst>
          </p:cNvPr>
          <p:cNvSpPr txBox="1">
            <a:spLocks/>
          </p:cNvSpPr>
          <p:nvPr/>
        </p:nvSpPr>
        <p:spPr>
          <a:xfrm>
            <a:off x="457200" y="1916832"/>
            <a:ext cx="8229600" cy="504056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MY" dirty="0"/>
              <a:t>PENGURUSAN PINJAMAN</a:t>
            </a:r>
          </a:p>
        </p:txBody>
      </p:sp>
    </p:spTree>
    <p:extLst>
      <p:ext uri="{BB962C8B-B14F-4D97-AF65-F5344CB8AC3E}">
        <p14:creationId xmlns:p14="http://schemas.microsoft.com/office/powerpoint/2010/main" val="1866328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DC6BAC4-6889-4BEA-AB6E-BE1E72109A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1729" y="476672"/>
            <a:ext cx="8229600" cy="487505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TERIMAAN (PENUH) BAYARAN BALIK PINJAMAN KAKITANGAN</a:t>
            </a:r>
            <a:endParaRPr lang="en-MY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D4F2A0C-B931-4480-96FD-7C7B4A892BDF}"/>
              </a:ext>
            </a:extLst>
          </p:cNvPr>
          <p:cNvSpPr/>
          <p:nvPr/>
        </p:nvSpPr>
        <p:spPr>
          <a:xfrm>
            <a:off x="1007465" y="1899184"/>
            <a:ext cx="1871855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PENYEDIA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724877FF-6F89-4557-B46A-60E6A9D3E5AF}"/>
              </a:ext>
            </a:extLst>
          </p:cNvPr>
          <p:cNvSpPr/>
          <p:nvPr/>
        </p:nvSpPr>
        <p:spPr>
          <a:xfrm>
            <a:off x="3114880" y="2028635"/>
            <a:ext cx="52451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1FDD1EB-6DF5-4BCF-99E4-5B53450EA0B0}"/>
              </a:ext>
            </a:extLst>
          </p:cNvPr>
          <p:cNvSpPr/>
          <p:nvPr/>
        </p:nvSpPr>
        <p:spPr>
          <a:xfrm>
            <a:off x="3742941" y="1886835"/>
            <a:ext cx="1871854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PENYEMAK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97112CB-9120-45A2-B9D1-A82FAF9D813F}"/>
              </a:ext>
            </a:extLst>
          </p:cNvPr>
          <p:cNvSpPr/>
          <p:nvPr/>
        </p:nvSpPr>
        <p:spPr>
          <a:xfrm>
            <a:off x="5675332" y="2028635"/>
            <a:ext cx="52451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288C7B-12AA-49C0-AB6F-7C4D3F39F4FD}"/>
              </a:ext>
            </a:extLst>
          </p:cNvPr>
          <p:cNvSpPr/>
          <p:nvPr/>
        </p:nvSpPr>
        <p:spPr>
          <a:xfrm>
            <a:off x="6276089" y="1899184"/>
            <a:ext cx="1824303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PELULUS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4667C7D4-D61D-41AB-90A4-A12E2E0A91C8}"/>
              </a:ext>
            </a:extLst>
          </p:cNvPr>
          <p:cNvSpPr/>
          <p:nvPr/>
        </p:nvSpPr>
        <p:spPr>
          <a:xfrm>
            <a:off x="1259316" y="2386689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SIMPAN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864C3AC3-C1EA-4FB9-9D08-22F08226CFD0}"/>
              </a:ext>
            </a:extLst>
          </p:cNvPr>
          <p:cNvSpPr/>
          <p:nvPr/>
        </p:nvSpPr>
        <p:spPr>
          <a:xfrm>
            <a:off x="1271525" y="2778801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SAH SIMPAN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D9B369D2-968F-44A4-8747-0C942B784572}"/>
              </a:ext>
            </a:extLst>
          </p:cNvPr>
          <p:cNvSpPr/>
          <p:nvPr/>
        </p:nvSpPr>
        <p:spPr>
          <a:xfrm>
            <a:off x="3955394" y="2399907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SEMAK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A1373874-B6C3-4134-B435-B65BCE41CCD3}"/>
              </a:ext>
            </a:extLst>
          </p:cNvPr>
          <p:cNvSpPr/>
          <p:nvPr/>
        </p:nvSpPr>
        <p:spPr>
          <a:xfrm>
            <a:off x="6495033" y="2410438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LULUS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xmlns="" id="{E7E4E486-19B9-48BF-A824-566A45EE12E2}"/>
              </a:ext>
            </a:extLst>
          </p:cNvPr>
          <p:cNvSpPr/>
          <p:nvPr/>
        </p:nvSpPr>
        <p:spPr>
          <a:xfrm rot="5400000">
            <a:off x="7073138" y="3663768"/>
            <a:ext cx="468283" cy="2380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dirty="0"/>
          </a:p>
        </p:txBody>
      </p:sp>
      <p:sp>
        <p:nvSpPr>
          <p:cNvPr id="24" name="Content Placeholder 40">
            <a:extLst>
              <a:ext uri="{FF2B5EF4-FFF2-40B4-BE49-F238E27FC236}">
                <a16:creationId xmlns:a16="http://schemas.microsoft.com/office/drawing/2014/main" xmlns="" id="{DA1DD5B1-B977-4DAE-97B5-06D3D24E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390" y="4461304"/>
            <a:ext cx="2403753" cy="144854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US" sz="1400" i="1" dirty="0" err="1"/>
              <a:t>Terimaan</a:t>
            </a:r>
            <a:r>
              <a:rPr lang="en-US" sz="1400" i="1" dirty="0"/>
              <a:t>  </a:t>
            </a:r>
            <a:r>
              <a:rPr lang="en-US" sz="1400" i="1" dirty="0" err="1"/>
              <a:t>Bayaran</a:t>
            </a:r>
            <a:r>
              <a:rPr lang="en-US" sz="1400" i="1" dirty="0"/>
              <a:t> </a:t>
            </a:r>
            <a:r>
              <a:rPr lang="en-US" sz="1400" i="1" dirty="0" err="1"/>
              <a:t>Balik</a:t>
            </a:r>
            <a:r>
              <a:rPr lang="en-US" sz="1400" i="1" dirty="0"/>
              <a:t> </a:t>
            </a:r>
            <a:r>
              <a:rPr lang="en-US" sz="1400" i="1" dirty="0" err="1"/>
              <a:t>Pinjaman</a:t>
            </a:r>
            <a:r>
              <a:rPr lang="en-US" sz="1400" i="1" dirty="0"/>
              <a:t> </a:t>
            </a:r>
            <a:r>
              <a:rPr lang="en-US" sz="1400" i="1" dirty="0" err="1" smtClean="0"/>
              <a:t>Kakitangan</a:t>
            </a:r>
            <a:r>
              <a:rPr lang="en-US" sz="1400" i="1" dirty="0" smtClean="0"/>
              <a:t> di </a:t>
            </a:r>
            <a:r>
              <a:rPr lang="en-US" sz="1400" i="1" dirty="0" err="1" smtClean="0"/>
              <a:t>modul</a:t>
            </a:r>
            <a:r>
              <a:rPr lang="en-US" sz="1400" i="1" dirty="0" smtClean="0"/>
              <a:t> AR </a:t>
            </a:r>
            <a:endParaRPr lang="en-MY" sz="1400" i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C6B83F32-C6B9-49A7-81E0-B322E9D9D408}"/>
              </a:ext>
            </a:extLst>
          </p:cNvPr>
          <p:cNvSpPr/>
          <p:nvPr/>
        </p:nvSpPr>
        <p:spPr>
          <a:xfrm>
            <a:off x="6383493" y="4073820"/>
            <a:ext cx="1714512" cy="642942"/>
          </a:xfrm>
          <a:prstGeom prst="ellipse">
            <a:avLst/>
          </a:prstGeom>
          <a:solidFill>
            <a:srgbClr val="7030A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TERIMA</a:t>
            </a:r>
            <a:endParaRPr lang="en-MY" sz="1200" b="1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xmlns="" id="{C203A341-D5E5-4EEC-BF40-ECC901143270}"/>
              </a:ext>
            </a:extLst>
          </p:cNvPr>
          <p:cNvSpPr/>
          <p:nvPr/>
        </p:nvSpPr>
        <p:spPr>
          <a:xfrm rot="8626220">
            <a:off x="6220062" y="4832129"/>
            <a:ext cx="468283" cy="2380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12F1E60-DF66-4234-849A-1A3CE2C30334}"/>
              </a:ext>
            </a:extLst>
          </p:cNvPr>
          <p:cNvSpPr/>
          <p:nvPr/>
        </p:nvSpPr>
        <p:spPr>
          <a:xfrm>
            <a:off x="1630907" y="1081467"/>
            <a:ext cx="6182093" cy="331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BERKANUN/MENINGGAL DUNIA/PENCEN</a:t>
            </a:r>
            <a:endParaRPr lang="en-MY" sz="1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CCB31A47-45BD-432A-962B-B082A31E5628}"/>
              </a:ext>
            </a:extLst>
          </p:cNvPr>
          <p:cNvSpPr/>
          <p:nvPr/>
        </p:nvSpPr>
        <p:spPr>
          <a:xfrm>
            <a:off x="6276089" y="2833132"/>
            <a:ext cx="1824303" cy="6118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SURAT KELULUSAN</a:t>
            </a:r>
            <a:endParaRPr lang="en-MY" sz="1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80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0FD047EC-EB4F-4C37-8BD3-D50C0050E3E3}"/>
              </a:ext>
            </a:extLst>
          </p:cNvPr>
          <p:cNvSpPr txBox="1">
            <a:spLocks/>
          </p:cNvSpPr>
          <p:nvPr/>
        </p:nvSpPr>
        <p:spPr>
          <a:xfrm>
            <a:off x="457200" y="404664"/>
            <a:ext cx="8229600" cy="487505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PENJADUALAN SEMULA</a:t>
            </a:r>
            <a:endParaRPr lang="en-MY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B47C5AB-F457-433E-ABC9-6FC42FCD0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836712"/>
            <a:ext cx="8628370" cy="5289451"/>
          </a:xfrm>
        </p:spPr>
        <p:txBody>
          <a:bodyPr/>
          <a:lstStyle/>
          <a:p>
            <a:pPr marL="0" indent="0" algn="ctr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MY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  KERAJAAN NEGERI/BADAN BERKANUN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CFE9817-6FE9-4E53-B2B5-9D2D99E1A8E5}"/>
              </a:ext>
            </a:extLst>
          </p:cNvPr>
          <p:cNvSpPr/>
          <p:nvPr/>
        </p:nvSpPr>
        <p:spPr>
          <a:xfrm>
            <a:off x="475822" y="1458568"/>
            <a:ext cx="1615580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PENYEDIA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9A00D68-E433-463C-80FE-9D41882A0AF1}"/>
              </a:ext>
            </a:extLst>
          </p:cNvPr>
          <p:cNvSpPr/>
          <p:nvPr/>
        </p:nvSpPr>
        <p:spPr>
          <a:xfrm>
            <a:off x="2755994" y="1494670"/>
            <a:ext cx="1849284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PENYEMAK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1F19186F-D4D7-49B3-9787-843427D11B1B}"/>
              </a:ext>
            </a:extLst>
          </p:cNvPr>
          <p:cNvSpPr/>
          <p:nvPr/>
        </p:nvSpPr>
        <p:spPr>
          <a:xfrm>
            <a:off x="2134230" y="1572218"/>
            <a:ext cx="578936" cy="2602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5515D25D-E288-4BAF-B417-3156E88E73ED}"/>
              </a:ext>
            </a:extLst>
          </p:cNvPr>
          <p:cNvSpPr/>
          <p:nvPr/>
        </p:nvSpPr>
        <p:spPr>
          <a:xfrm>
            <a:off x="611560" y="1987663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SIMPAN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74D87A8E-7A17-4806-84B5-685E56293153}"/>
              </a:ext>
            </a:extLst>
          </p:cNvPr>
          <p:cNvSpPr/>
          <p:nvPr/>
        </p:nvSpPr>
        <p:spPr>
          <a:xfrm>
            <a:off x="607770" y="2405722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SAH SIMPAN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756FA869-1AC7-4A73-B96A-AE52AC4A3825}"/>
              </a:ext>
            </a:extLst>
          </p:cNvPr>
          <p:cNvSpPr/>
          <p:nvPr/>
        </p:nvSpPr>
        <p:spPr>
          <a:xfrm>
            <a:off x="2995930" y="2043312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SEMAK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1DEAF2C-5124-4D2E-8F30-43E25BD8B234}"/>
              </a:ext>
            </a:extLst>
          </p:cNvPr>
          <p:cNvSpPr/>
          <p:nvPr/>
        </p:nvSpPr>
        <p:spPr>
          <a:xfrm>
            <a:off x="1475657" y="980728"/>
            <a:ext cx="6337344" cy="389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KERAJAAN NEGERI/BADAN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BERKANUN/PENCEN</a:t>
            </a:r>
            <a:endParaRPr lang="en-MY" sz="1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9513738-D701-4A62-83EC-AB25DD8B33AF}"/>
              </a:ext>
            </a:extLst>
          </p:cNvPr>
          <p:cNvSpPr/>
          <p:nvPr/>
        </p:nvSpPr>
        <p:spPr>
          <a:xfrm>
            <a:off x="5004048" y="1474115"/>
            <a:ext cx="1849284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PELULUS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: Rounded Corners 22">
            <a:extLst>
              <a:ext uri="{FF2B5EF4-FFF2-40B4-BE49-F238E27FC236}">
                <a16:creationId xmlns:a16="http://schemas.microsoft.com/office/drawing/2014/main" xmlns="" id="{87AFC5E3-B249-491A-A183-9A68D22699B2}"/>
              </a:ext>
            </a:extLst>
          </p:cNvPr>
          <p:cNvSpPr/>
          <p:nvPr/>
        </p:nvSpPr>
        <p:spPr>
          <a:xfrm>
            <a:off x="5273474" y="1980291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LULUS</a:t>
            </a:r>
          </a:p>
        </p:txBody>
      </p:sp>
      <p:sp>
        <p:nvSpPr>
          <p:cNvPr id="21" name="Arrow: Right 14">
            <a:extLst>
              <a:ext uri="{FF2B5EF4-FFF2-40B4-BE49-F238E27FC236}">
                <a16:creationId xmlns:a16="http://schemas.microsoft.com/office/drawing/2014/main" xmlns="" id="{2327DC9B-AC8F-4A3A-AD35-7F2B6815F21A}"/>
              </a:ext>
            </a:extLst>
          </p:cNvPr>
          <p:cNvSpPr/>
          <p:nvPr/>
        </p:nvSpPr>
        <p:spPr>
          <a:xfrm>
            <a:off x="4661585" y="1572218"/>
            <a:ext cx="318766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23" name="Rectangle: Rounded Corners 24">
            <a:extLst>
              <a:ext uri="{FF2B5EF4-FFF2-40B4-BE49-F238E27FC236}">
                <a16:creationId xmlns:a16="http://schemas.microsoft.com/office/drawing/2014/main" xmlns="" id="{FDA1241F-139E-4F97-A3A9-B97F5A03A008}"/>
              </a:ext>
            </a:extLst>
          </p:cNvPr>
          <p:cNvSpPr/>
          <p:nvPr/>
        </p:nvSpPr>
        <p:spPr>
          <a:xfrm>
            <a:off x="7380312" y="1446201"/>
            <a:ext cx="1705258" cy="5546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CETAK JADUAL BAYARAN BALIK PINJAMAN</a:t>
            </a:r>
            <a:endParaRPr lang="en-MY" sz="1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ectangle: Rounded Corners 26">
            <a:extLst>
              <a:ext uri="{FF2B5EF4-FFF2-40B4-BE49-F238E27FC236}">
                <a16:creationId xmlns:a16="http://schemas.microsoft.com/office/drawing/2014/main" xmlns="" id="{2D13EE1B-1BD4-4A0A-9F61-B1CD6DEBCFB5}"/>
              </a:ext>
            </a:extLst>
          </p:cNvPr>
          <p:cNvSpPr/>
          <p:nvPr/>
        </p:nvSpPr>
        <p:spPr>
          <a:xfrm>
            <a:off x="7380312" y="2033037"/>
            <a:ext cx="1705258" cy="345746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PTJ/JAB/BN/PKN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Arrow: Right 14">
            <a:extLst>
              <a:ext uri="{FF2B5EF4-FFF2-40B4-BE49-F238E27FC236}">
                <a16:creationId xmlns:a16="http://schemas.microsoft.com/office/drawing/2014/main" xmlns="" id="{2327DC9B-AC8F-4A3A-AD35-7F2B6815F21A}"/>
              </a:ext>
            </a:extLst>
          </p:cNvPr>
          <p:cNvSpPr/>
          <p:nvPr/>
        </p:nvSpPr>
        <p:spPr>
          <a:xfrm>
            <a:off x="6948264" y="1572218"/>
            <a:ext cx="370954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xmlns="" id="{728EAED0-9E3E-4C45-BD45-9309671AF63F}"/>
              </a:ext>
            </a:extLst>
          </p:cNvPr>
          <p:cNvSpPr txBox="1">
            <a:spLocks/>
          </p:cNvSpPr>
          <p:nvPr/>
        </p:nvSpPr>
        <p:spPr>
          <a:xfrm>
            <a:off x="451484" y="3099281"/>
            <a:ext cx="8229600" cy="461441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PENANGGUHAN BAYARAN BALIK PINJAMAN/PENGECUALIAN FAEDAH</a:t>
            </a:r>
            <a:endParaRPr lang="en-MY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9C3EF11-432D-48CB-9BD7-90CB71770C83}"/>
              </a:ext>
            </a:extLst>
          </p:cNvPr>
          <p:cNvSpPr/>
          <p:nvPr/>
        </p:nvSpPr>
        <p:spPr>
          <a:xfrm>
            <a:off x="467544" y="4164696"/>
            <a:ext cx="1615580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PENYEDIA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5511F9C-6391-401C-82F3-6A9478A5D5F9}"/>
              </a:ext>
            </a:extLst>
          </p:cNvPr>
          <p:cNvSpPr/>
          <p:nvPr/>
        </p:nvSpPr>
        <p:spPr>
          <a:xfrm>
            <a:off x="2672653" y="4183367"/>
            <a:ext cx="1849284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PENYEMAK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D9513738-D701-4A62-83EC-AB25DD8B33AF}"/>
              </a:ext>
            </a:extLst>
          </p:cNvPr>
          <p:cNvSpPr/>
          <p:nvPr/>
        </p:nvSpPr>
        <p:spPr>
          <a:xfrm>
            <a:off x="5043446" y="4164696"/>
            <a:ext cx="1849284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PELULUS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Arrow: Right 12">
            <a:extLst>
              <a:ext uri="{FF2B5EF4-FFF2-40B4-BE49-F238E27FC236}">
                <a16:creationId xmlns:a16="http://schemas.microsoft.com/office/drawing/2014/main" xmlns="" id="{A4345BC1-D0BB-4B1B-98D6-5A69FFB265C2}"/>
              </a:ext>
            </a:extLst>
          </p:cNvPr>
          <p:cNvSpPr/>
          <p:nvPr/>
        </p:nvSpPr>
        <p:spPr>
          <a:xfrm>
            <a:off x="2218505" y="4345501"/>
            <a:ext cx="318766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36" name="Arrow: Right 14">
            <a:extLst>
              <a:ext uri="{FF2B5EF4-FFF2-40B4-BE49-F238E27FC236}">
                <a16:creationId xmlns:a16="http://schemas.microsoft.com/office/drawing/2014/main" xmlns="" id="{2327DC9B-AC8F-4A3A-AD35-7F2B6815F21A}"/>
              </a:ext>
            </a:extLst>
          </p:cNvPr>
          <p:cNvSpPr/>
          <p:nvPr/>
        </p:nvSpPr>
        <p:spPr>
          <a:xfrm>
            <a:off x="4630880" y="4363477"/>
            <a:ext cx="318766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37" name="Rectangle: Rounded Corners 16">
            <a:extLst>
              <a:ext uri="{FF2B5EF4-FFF2-40B4-BE49-F238E27FC236}">
                <a16:creationId xmlns:a16="http://schemas.microsoft.com/office/drawing/2014/main" xmlns="" id="{4B4C8132-2186-46BB-9D79-480597B19DD5}"/>
              </a:ext>
            </a:extLst>
          </p:cNvPr>
          <p:cNvSpPr/>
          <p:nvPr/>
        </p:nvSpPr>
        <p:spPr>
          <a:xfrm>
            <a:off x="592004" y="4676730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SIMPAN</a:t>
            </a:r>
          </a:p>
        </p:txBody>
      </p:sp>
      <p:sp>
        <p:nvSpPr>
          <p:cNvPr id="38" name="Rectangle: Rounded Corners 18">
            <a:extLst>
              <a:ext uri="{FF2B5EF4-FFF2-40B4-BE49-F238E27FC236}">
                <a16:creationId xmlns:a16="http://schemas.microsoft.com/office/drawing/2014/main" xmlns="" id="{002477EA-9438-44A0-AD58-9B703AB83B96}"/>
              </a:ext>
            </a:extLst>
          </p:cNvPr>
          <p:cNvSpPr/>
          <p:nvPr/>
        </p:nvSpPr>
        <p:spPr>
          <a:xfrm>
            <a:off x="591258" y="5076471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SAH SIMPAN</a:t>
            </a:r>
          </a:p>
        </p:txBody>
      </p:sp>
      <p:sp>
        <p:nvSpPr>
          <p:cNvPr id="39" name="Rectangle: Rounded Corners 20">
            <a:extLst>
              <a:ext uri="{FF2B5EF4-FFF2-40B4-BE49-F238E27FC236}">
                <a16:creationId xmlns:a16="http://schemas.microsoft.com/office/drawing/2014/main" xmlns="" id="{94E16FA4-BEAB-4034-BF7B-0D24AE556E88}"/>
              </a:ext>
            </a:extLst>
          </p:cNvPr>
          <p:cNvSpPr/>
          <p:nvPr/>
        </p:nvSpPr>
        <p:spPr>
          <a:xfrm>
            <a:off x="2952438" y="4713287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SEMAK</a:t>
            </a:r>
          </a:p>
        </p:txBody>
      </p:sp>
      <p:sp>
        <p:nvSpPr>
          <p:cNvPr id="40" name="Rectangle: Rounded Corners 22">
            <a:extLst>
              <a:ext uri="{FF2B5EF4-FFF2-40B4-BE49-F238E27FC236}">
                <a16:creationId xmlns:a16="http://schemas.microsoft.com/office/drawing/2014/main" xmlns="" id="{87AFC5E3-B249-491A-A183-9A68D22699B2}"/>
              </a:ext>
            </a:extLst>
          </p:cNvPr>
          <p:cNvSpPr/>
          <p:nvPr/>
        </p:nvSpPr>
        <p:spPr>
          <a:xfrm>
            <a:off x="5312872" y="4693072"/>
            <a:ext cx="1368152" cy="392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LULUS</a:t>
            </a:r>
          </a:p>
        </p:txBody>
      </p:sp>
      <p:sp>
        <p:nvSpPr>
          <p:cNvPr id="41" name="Rectangle: Rounded Corners 24">
            <a:extLst>
              <a:ext uri="{FF2B5EF4-FFF2-40B4-BE49-F238E27FC236}">
                <a16:creationId xmlns:a16="http://schemas.microsoft.com/office/drawing/2014/main" xmlns="" id="{FDA1241F-139E-4F97-A3A9-B97F5A03A008}"/>
              </a:ext>
            </a:extLst>
          </p:cNvPr>
          <p:cNvSpPr/>
          <p:nvPr/>
        </p:nvSpPr>
        <p:spPr>
          <a:xfrm>
            <a:off x="7374752" y="4104508"/>
            <a:ext cx="1742954" cy="5546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SURAT KELULUSAN</a:t>
            </a:r>
            <a:endParaRPr lang="en-MY" sz="1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Rectangle: Rounded Corners 26">
            <a:extLst>
              <a:ext uri="{FF2B5EF4-FFF2-40B4-BE49-F238E27FC236}">
                <a16:creationId xmlns:a16="http://schemas.microsoft.com/office/drawing/2014/main" xmlns="" id="{2D13EE1B-1BD4-4A0A-9F61-B1CD6DEBCFB5}"/>
              </a:ext>
            </a:extLst>
          </p:cNvPr>
          <p:cNvSpPr/>
          <p:nvPr/>
        </p:nvSpPr>
        <p:spPr>
          <a:xfrm>
            <a:off x="7374752" y="4691344"/>
            <a:ext cx="1742954" cy="345746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PTJ/JAB/BN/PKN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D1DEAF2C-5124-4D2E-8F30-43E25BD8B234}"/>
              </a:ext>
            </a:extLst>
          </p:cNvPr>
          <p:cNvSpPr/>
          <p:nvPr/>
        </p:nvSpPr>
        <p:spPr>
          <a:xfrm>
            <a:off x="1459172" y="3643146"/>
            <a:ext cx="6337344" cy="389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KERAJAAN NEGERI/BADAN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BERKANUN/PENCEN</a:t>
            </a:r>
            <a:endParaRPr lang="en-MY" sz="1600" dirty="0"/>
          </a:p>
        </p:txBody>
      </p:sp>
      <p:sp>
        <p:nvSpPr>
          <p:cNvPr id="45" name="Arrow: Right 14">
            <a:extLst>
              <a:ext uri="{FF2B5EF4-FFF2-40B4-BE49-F238E27FC236}">
                <a16:creationId xmlns:a16="http://schemas.microsoft.com/office/drawing/2014/main" xmlns="" id="{2327DC9B-AC8F-4A3A-AD35-7F2B6815F21A}"/>
              </a:ext>
            </a:extLst>
          </p:cNvPr>
          <p:cNvSpPr/>
          <p:nvPr/>
        </p:nvSpPr>
        <p:spPr>
          <a:xfrm>
            <a:off x="6948264" y="4290121"/>
            <a:ext cx="370954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98318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>
            <a:extLst>
              <a:ext uri="{FF2B5EF4-FFF2-40B4-BE49-F238E27FC236}">
                <a16:creationId xmlns:a16="http://schemas.microsoft.com/office/drawing/2014/main" xmlns="" id="{D8949EB2-32B0-45F4-A158-4AE4D8356FB4}"/>
              </a:ext>
            </a:extLst>
          </p:cNvPr>
          <p:cNvSpPr txBox="1">
            <a:spLocks/>
          </p:cNvSpPr>
          <p:nvPr/>
        </p:nvSpPr>
        <p:spPr>
          <a:xfrm>
            <a:off x="365044" y="500957"/>
            <a:ext cx="8541801" cy="611419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MY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en-MY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INGATAN</a:t>
            </a:r>
            <a:r>
              <a:rPr lang="en-MY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BAYARAN BALIK LEWAT(</a:t>
            </a:r>
            <a:r>
              <a:rPr lang="en-MY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OVERDUE</a:t>
            </a:r>
            <a:r>
              <a:rPr lang="en-MY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 PINJAMAN </a:t>
            </a:r>
            <a:r>
              <a:rPr lang="en-MY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 BERBAYAR (NPL)</a:t>
            </a:r>
            <a:endParaRPr lang="en-MY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50DE8779-0AD7-4422-BFB7-F2361376DB60}"/>
              </a:ext>
            </a:extLst>
          </p:cNvPr>
          <p:cNvSpPr/>
          <p:nvPr/>
        </p:nvSpPr>
        <p:spPr>
          <a:xfrm>
            <a:off x="1808523" y="1757069"/>
            <a:ext cx="2874061" cy="68053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PENYEDIA/PENYEMAK/PELULUS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: Rounded Corners 10">
            <a:extLst>
              <a:ext uri="{FF2B5EF4-FFF2-40B4-BE49-F238E27FC236}">
                <a16:creationId xmlns:a16="http://schemas.microsoft.com/office/drawing/2014/main" xmlns="" id="{779DC160-ABC4-49A7-9CDD-4C0C4E7A0263}"/>
              </a:ext>
            </a:extLst>
          </p:cNvPr>
          <p:cNvSpPr/>
          <p:nvPr/>
        </p:nvSpPr>
        <p:spPr>
          <a:xfrm>
            <a:off x="2406261" y="2509616"/>
            <a:ext cx="1678584" cy="559344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Overdue/NPL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@ AUTO di 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iSPEKS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Arrow: Right 11">
            <a:extLst>
              <a:ext uri="{FF2B5EF4-FFF2-40B4-BE49-F238E27FC236}">
                <a16:creationId xmlns:a16="http://schemas.microsoft.com/office/drawing/2014/main" xmlns="" id="{D3B67E20-D853-4023-97C0-D435F01A6991}"/>
              </a:ext>
            </a:extLst>
          </p:cNvPr>
          <p:cNvSpPr/>
          <p:nvPr/>
        </p:nvSpPr>
        <p:spPr>
          <a:xfrm>
            <a:off x="4875371" y="2043863"/>
            <a:ext cx="52451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41" name="Rectangle: Rounded Corners 12">
            <a:extLst>
              <a:ext uri="{FF2B5EF4-FFF2-40B4-BE49-F238E27FC236}">
                <a16:creationId xmlns:a16="http://schemas.microsoft.com/office/drawing/2014/main" xmlns="" id="{D19FA2A3-222D-49C8-A0EE-FF3EBAC493D8}"/>
              </a:ext>
            </a:extLst>
          </p:cNvPr>
          <p:cNvSpPr/>
          <p:nvPr/>
        </p:nvSpPr>
        <p:spPr>
          <a:xfrm>
            <a:off x="5592668" y="1757069"/>
            <a:ext cx="2005524" cy="74489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SENARAI PINJAMAN OVERDUE/NPL/SURAT PERINGATAN</a:t>
            </a:r>
            <a:endParaRPr lang="en-MY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xmlns="" id="{DC0619AB-3A46-4198-8693-C4B549DC7BCB}"/>
              </a:ext>
            </a:extLst>
          </p:cNvPr>
          <p:cNvSpPr txBox="1">
            <a:spLocks/>
          </p:cNvSpPr>
          <p:nvPr/>
        </p:nvSpPr>
        <p:spPr>
          <a:xfrm>
            <a:off x="567784" y="3160715"/>
            <a:ext cx="8229600" cy="305264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HAPUSKIRA (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OFF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MY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5F892EF-D8BB-4AFA-9B1A-0054664107D1}"/>
              </a:ext>
            </a:extLst>
          </p:cNvPr>
          <p:cNvSpPr/>
          <p:nvPr/>
        </p:nvSpPr>
        <p:spPr>
          <a:xfrm>
            <a:off x="924327" y="4032031"/>
            <a:ext cx="1615580" cy="39211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PENYEDIA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9BA1EAEC-12EB-4CDA-8300-28BDF4087F95}"/>
              </a:ext>
            </a:extLst>
          </p:cNvPr>
          <p:cNvSpPr/>
          <p:nvPr/>
        </p:nvSpPr>
        <p:spPr>
          <a:xfrm>
            <a:off x="3160203" y="4020129"/>
            <a:ext cx="1849284" cy="37752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PENYEMAK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D6A53416-2D78-44DE-98EE-3FD6AD938B62}"/>
              </a:ext>
            </a:extLst>
          </p:cNvPr>
          <p:cNvSpPr/>
          <p:nvPr/>
        </p:nvSpPr>
        <p:spPr>
          <a:xfrm>
            <a:off x="5677399" y="4012912"/>
            <a:ext cx="2087878" cy="39211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PELULUS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xmlns="" id="{C51FA0C9-948A-4070-B552-53923209D56C}"/>
              </a:ext>
            </a:extLst>
          </p:cNvPr>
          <p:cNvSpPr/>
          <p:nvPr/>
        </p:nvSpPr>
        <p:spPr>
          <a:xfrm>
            <a:off x="2670872" y="4162423"/>
            <a:ext cx="318766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xmlns="" id="{B0EAFCBB-80C6-4C94-8B44-9D67B900EB30}"/>
              </a:ext>
            </a:extLst>
          </p:cNvPr>
          <p:cNvSpPr/>
          <p:nvPr/>
        </p:nvSpPr>
        <p:spPr>
          <a:xfrm>
            <a:off x="5144869" y="4194736"/>
            <a:ext cx="318766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56159341-F92E-4413-B130-6A90263CB6DB}"/>
              </a:ext>
            </a:extLst>
          </p:cNvPr>
          <p:cNvSpPr/>
          <p:nvPr/>
        </p:nvSpPr>
        <p:spPr>
          <a:xfrm>
            <a:off x="1048041" y="4447318"/>
            <a:ext cx="1368152" cy="3179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SIMPAN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97D2C322-8285-4F0D-B214-F58EBFA396D1}"/>
              </a:ext>
            </a:extLst>
          </p:cNvPr>
          <p:cNvSpPr/>
          <p:nvPr/>
        </p:nvSpPr>
        <p:spPr>
          <a:xfrm>
            <a:off x="1048041" y="4798643"/>
            <a:ext cx="1368152" cy="3179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SAH SIMPAN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9EB6B419-B805-40CB-B8B2-BA297C14B2D6}"/>
              </a:ext>
            </a:extLst>
          </p:cNvPr>
          <p:cNvSpPr/>
          <p:nvPr/>
        </p:nvSpPr>
        <p:spPr>
          <a:xfrm>
            <a:off x="3340320" y="4441443"/>
            <a:ext cx="1368152" cy="3490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SEMAK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xmlns="" id="{6966FD38-4A28-4DB5-BE93-C40244C2BE6C}"/>
              </a:ext>
            </a:extLst>
          </p:cNvPr>
          <p:cNvSpPr/>
          <p:nvPr/>
        </p:nvSpPr>
        <p:spPr>
          <a:xfrm>
            <a:off x="6029920" y="4448143"/>
            <a:ext cx="1368152" cy="3490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LULUS</a:t>
            </a:r>
          </a:p>
        </p:txBody>
      </p:sp>
      <p:sp>
        <p:nvSpPr>
          <p:cNvPr id="63" name="Rectangle: Rounded Corners 12">
            <a:extLst>
              <a:ext uri="{FF2B5EF4-FFF2-40B4-BE49-F238E27FC236}">
                <a16:creationId xmlns:a16="http://schemas.microsoft.com/office/drawing/2014/main" xmlns="" id="{4E3FADAC-A153-49D7-90F3-F7A3E034562E}"/>
              </a:ext>
            </a:extLst>
          </p:cNvPr>
          <p:cNvSpPr/>
          <p:nvPr/>
        </p:nvSpPr>
        <p:spPr>
          <a:xfrm>
            <a:off x="7108184" y="4874827"/>
            <a:ext cx="1689200" cy="392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SURAT KELULUSAN</a:t>
            </a:r>
            <a:endParaRPr lang="en-MY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xmlns="" id="{41CF3EE9-D9E6-497C-A34B-70828416E082}"/>
              </a:ext>
            </a:extLst>
          </p:cNvPr>
          <p:cNvSpPr/>
          <p:nvPr/>
        </p:nvSpPr>
        <p:spPr>
          <a:xfrm rot="2507674">
            <a:off x="7722780" y="4507130"/>
            <a:ext cx="318766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D1DEAF2C-5124-4D2E-8F30-43E25BD8B234}"/>
              </a:ext>
            </a:extLst>
          </p:cNvPr>
          <p:cNvSpPr/>
          <p:nvPr/>
        </p:nvSpPr>
        <p:spPr>
          <a:xfrm>
            <a:off x="1581971" y="1196752"/>
            <a:ext cx="6337344" cy="389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KERAJAAN NEGERI/BADAN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BERKANUN/PENCEN</a:t>
            </a:r>
            <a:endParaRPr lang="en-MY" sz="16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D1DEAF2C-5124-4D2E-8F30-43E25BD8B234}"/>
              </a:ext>
            </a:extLst>
          </p:cNvPr>
          <p:cNvSpPr/>
          <p:nvPr/>
        </p:nvSpPr>
        <p:spPr>
          <a:xfrm>
            <a:off x="1558494" y="3533074"/>
            <a:ext cx="6337344" cy="389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KERAJAAN NEGERI/BADAN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BERKANUN/PENCEN</a:t>
            </a:r>
            <a:endParaRPr lang="en-MY" sz="1600" dirty="0"/>
          </a:p>
        </p:txBody>
      </p:sp>
      <p:sp>
        <p:nvSpPr>
          <p:cNvPr id="38" name="Rectangle: Rounded Corners 26">
            <a:extLst>
              <a:ext uri="{FF2B5EF4-FFF2-40B4-BE49-F238E27FC236}">
                <a16:creationId xmlns:a16="http://schemas.microsoft.com/office/drawing/2014/main" xmlns="" id="{2D13EE1B-1BD4-4A0A-9F61-B1CD6DEBCFB5}"/>
              </a:ext>
            </a:extLst>
          </p:cNvPr>
          <p:cNvSpPr/>
          <p:nvPr/>
        </p:nvSpPr>
        <p:spPr>
          <a:xfrm>
            <a:off x="7108184" y="5294821"/>
            <a:ext cx="1689200" cy="439076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PTJ/JAB/BN/PKN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35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0289AE5-354A-4609-9B2D-0B9F275251F7}"/>
              </a:ext>
            </a:extLst>
          </p:cNvPr>
          <p:cNvSpPr/>
          <p:nvPr/>
        </p:nvSpPr>
        <p:spPr>
          <a:xfrm>
            <a:off x="251520" y="1213303"/>
            <a:ext cx="1615580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PENYEDIA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8980A4A-469F-451C-A80D-952158B99F31}"/>
              </a:ext>
            </a:extLst>
          </p:cNvPr>
          <p:cNvSpPr/>
          <p:nvPr/>
        </p:nvSpPr>
        <p:spPr>
          <a:xfrm>
            <a:off x="2510455" y="1213303"/>
            <a:ext cx="1849284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PENYEMAK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29135AB-6CEB-47E3-898A-ABFF82B2B848}"/>
              </a:ext>
            </a:extLst>
          </p:cNvPr>
          <p:cNvSpPr/>
          <p:nvPr/>
        </p:nvSpPr>
        <p:spPr>
          <a:xfrm>
            <a:off x="5096474" y="1213303"/>
            <a:ext cx="1760017" cy="48750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PELULUS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2AED5F0D-8989-44B8-BCF1-C6130F73B20D}"/>
              </a:ext>
            </a:extLst>
          </p:cNvPr>
          <p:cNvSpPr/>
          <p:nvPr/>
        </p:nvSpPr>
        <p:spPr>
          <a:xfrm>
            <a:off x="2045081" y="1289786"/>
            <a:ext cx="318766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xmlns="" id="{59F6439D-D828-4602-B544-431901389791}"/>
              </a:ext>
            </a:extLst>
          </p:cNvPr>
          <p:cNvSpPr/>
          <p:nvPr/>
        </p:nvSpPr>
        <p:spPr>
          <a:xfrm>
            <a:off x="4571548" y="1287874"/>
            <a:ext cx="318766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C96F5EEC-1EE0-48AA-A5CB-B1CB0C665787}"/>
              </a:ext>
            </a:extLst>
          </p:cNvPr>
          <p:cNvSpPr txBox="1">
            <a:spLocks/>
          </p:cNvSpPr>
          <p:nvPr/>
        </p:nvSpPr>
        <p:spPr>
          <a:xfrm>
            <a:off x="457200" y="337261"/>
            <a:ext cx="8229600" cy="397096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PEMBATALAN PINJAMAN</a:t>
            </a:r>
            <a:endParaRPr lang="en-MY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91789D41-B051-4FC0-89E8-79756DA65A2D}"/>
              </a:ext>
            </a:extLst>
          </p:cNvPr>
          <p:cNvSpPr/>
          <p:nvPr/>
        </p:nvSpPr>
        <p:spPr>
          <a:xfrm>
            <a:off x="391241" y="1742854"/>
            <a:ext cx="1368152" cy="3179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SIMPAN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A3C55C24-A622-4C84-8651-126EAA55BF40}"/>
              </a:ext>
            </a:extLst>
          </p:cNvPr>
          <p:cNvSpPr/>
          <p:nvPr/>
        </p:nvSpPr>
        <p:spPr>
          <a:xfrm>
            <a:off x="405568" y="2102894"/>
            <a:ext cx="1368152" cy="3179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SAH SIMPAN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923E4CE0-E0EB-4540-80CB-D5CF09236F1D}"/>
              </a:ext>
            </a:extLst>
          </p:cNvPr>
          <p:cNvSpPr/>
          <p:nvPr/>
        </p:nvSpPr>
        <p:spPr>
          <a:xfrm>
            <a:off x="2803152" y="1783847"/>
            <a:ext cx="1368152" cy="3490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SEMAK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84177B61-0954-4BDC-BFEA-1432EAEF3F01}"/>
              </a:ext>
            </a:extLst>
          </p:cNvPr>
          <p:cNvSpPr/>
          <p:nvPr/>
        </p:nvSpPr>
        <p:spPr>
          <a:xfrm>
            <a:off x="5366334" y="1783847"/>
            <a:ext cx="1221890" cy="3490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LULUS</a:t>
            </a:r>
          </a:p>
        </p:txBody>
      </p:sp>
      <p:sp>
        <p:nvSpPr>
          <p:cNvPr id="31" name="Rectangle: Rounded Corners 12">
            <a:extLst>
              <a:ext uri="{FF2B5EF4-FFF2-40B4-BE49-F238E27FC236}">
                <a16:creationId xmlns:a16="http://schemas.microsoft.com/office/drawing/2014/main" xmlns="" id="{0E27FAE3-4526-4D20-966E-D2558886D814}"/>
              </a:ext>
            </a:extLst>
          </p:cNvPr>
          <p:cNvSpPr/>
          <p:nvPr/>
        </p:nvSpPr>
        <p:spPr>
          <a:xfrm>
            <a:off x="7358803" y="1203831"/>
            <a:ext cx="1574715" cy="392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SURAT KELULUSAN</a:t>
            </a:r>
            <a:endParaRPr lang="en-MY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4CBA761E-4FEA-41E1-884C-04E753E78888}"/>
              </a:ext>
            </a:extLst>
          </p:cNvPr>
          <p:cNvSpPr txBox="1">
            <a:spLocks/>
          </p:cNvSpPr>
          <p:nvPr/>
        </p:nvSpPr>
        <p:spPr>
          <a:xfrm>
            <a:off x="391241" y="2749367"/>
            <a:ext cx="8229600" cy="397096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PENUTUPAN BAKI</a:t>
            </a:r>
            <a:endParaRPr lang="en-MY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ontent Placeholder 40">
            <a:extLst>
              <a:ext uri="{FF2B5EF4-FFF2-40B4-BE49-F238E27FC236}">
                <a16:creationId xmlns:a16="http://schemas.microsoft.com/office/drawing/2014/main" xmlns="" id="{7B215223-3BAD-4438-AAEA-5B98AB8CC46B}"/>
              </a:ext>
            </a:extLst>
          </p:cNvPr>
          <p:cNvSpPr txBox="1">
            <a:spLocks/>
          </p:cNvSpPr>
          <p:nvPr/>
        </p:nvSpPr>
        <p:spPr>
          <a:xfrm>
            <a:off x="183940" y="4195022"/>
            <a:ext cx="2117905" cy="1016495"/>
          </a:xfrm>
          <a:prstGeom prst="cloud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i="1" dirty="0"/>
              <a:t>BAKI 0 DI PENYATA PINJAMAN</a:t>
            </a:r>
            <a:endParaRPr lang="en-MY" sz="1400" i="1" dirty="0"/>
          </a:p>
        </p:txBody>
      </p:sp>
      <p:sp>
        <p:nvSpPr>
          <p:cNvPr id="41" name="Rectangle: Rounded Corners 10">
            <a:extLst>
              <a:ext uri="{FF2B5EF4-FFF2-40B4-BE49-F238E27FC236}">
                <a16:creationId xmlns:a16="http://schemas.microsoft.com/office/drawing/2014/main" xmlns="" id="{B14D1867-D357-4714-8F41-EBAE19FCF151}"/>
              </a:ext>
            </a:extLst>
          </p:cNvPr>
          <p:cNvSpPr/>
          <p:nvPr/>
        </p:nvSpPr>
        <p:spPr>
          <a:xfrm>
            <a:off x="3522310" y="4573394"/>
            <a:ext cx="2501243" cy="648906"/>
          </a:xfrm>
          <a:prstGeom prst="roundRect">
            <a:avLst>
              <a:gd name="adj" fmla="val 13354"/>
            </a:avLst>
          </a:prstGeom>
          <a:gradFill>
            <a:gsLst>
              <a:gs pos="100000">
                <a:srgbClr val="00B050"/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PENUTUPAN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@ AUTO di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MODUL SL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Arrow: Right 11">
            <a:extLst>
              <a:ext uri="{FF2B5EF4-FFF2-40B4-BE49-F238E27FC236}">
                <a16:creationId xmlns:a16="http://schemas.microsoft.com/office/drawing/2014/main" xmlns="" id="{609CF8F9-50CF-422B-A743-D046B01F6142}"/>
              </a:ext>
            </a:extLst>
          </p:cNvPr>
          <p:cNvSpPr/>
          <p:nvPr/>
        </p:nvSpPr>
        <p:spPr>
          <a:xfrm rot="1170463">
            <a:off x="6308866" y="4326644"/>
            <a:ext cx="52451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45" name="Rectangle: Rounded Corners 12">
            <a:extLst>
              <a:ext uri="{FF2B5EF4-FFF2-40B4-BE49-F238E27FC236}">
                <a16:creationId xmlns:a16="http://schemas.microsoft.com/office/drawing/2014/main" xmlns="" id="{46890192-B342-4A8C-B77A-A942E7634685}"/>
              </a:ext>
            </a:extLst>
          </p:cNvPr>
          <p:cNvSpPr/>
          <p:nvPr/>
        </p:nvSpPr>
        <p:spPr>
          <a:xfrm>
            <a:off x="6927994" y="4369760"/>
            <a:ext cx="2005524" cy="74489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CETAK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LAPORAN PENUTUPAN BAKI</a:t>
            </a:r>
            <a:endParaRPr lang="en-MY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Arrow: Right 11">
            <a:extLst>
              <a:ext uri="{FF2B5EF4-FFF2-40B4-BE49-F238E27FC236}">
                <a16:creationId xmlns:a16="http://schemas.microsoft.com/office/drawing/2014/main" xmlns="" id="{E458DF96-74FB-4C79-9181-18F9332F0A22}"/>
              </a:ext>
            </a:extLst>
          </p:cNvPr>
          <p:cNvSpPr/>
          <p:nvPr/>
        </p:nvSpPr>
        <p:spPr>
          <a:xfrm rot="917165" flipV="1">
            <a:off x="2565466" y="4711170"/>
            <a:ext cx="896113" cy="1600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49" name="Arrow: Right 11">
            <a:extLst>
              <a:ext uri="{FF2B5EF4-FFF2-40B4-BE49-F238E27FC236}">
                <a16:creationId xmlns:a16="http://schemas.microsoft.com/office/drawing/2014/main" xmlns="" id="{A7916071-F525-41C5-B56F-3E48208003D0}"/>
              </a:ext>
            </a:extLst>
          </p:cNvPr>
          <p:cNvSpPr/>
          <p:nvPr/>
        </p:nvSpPr>
        <p:spPr>
          <a:xfrm rot="1832516">
            <a:off x="2347043" y="5320644"/>
            <a:ext cx="974369" cy="1785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35DC289-598D-438B-A3DB-48123C099834}"/>
              </a:ext>
            </a:extLst>
          </p:cNvPr>
          <p:cNvSpPr txBox="1"/>
          <p:nvPr/>
        </p:nvSpPr>
        <p:spPr>
          <a:xfrm>
            <a:off x="3634218" y="3890783"/>
            <a:ext cx="2168149" cy="52322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i="1" dirty="0" err="1"/>
              <a:t>Penutupan</a:t>
            </a:r>
            <a:r>
              <a:rPr lang="en-MY" sz="1400" i="1" dirty="0"/>
              <a:t> auto – pada </a:t>
            </a:r>
            <a:r>
              <a:rPr lang="en-MY" sz="1400" i="1" dirty="0" err="1"/>
              <a:t>setiap</a:t>
            </a:r>
            <a:r>
              <a:rPr lang="en-MY" sz="1400" i="1" dirty="0"/>
              <a:t> </a:t>
            </a:r>
            <a:r>
              <a:rPr lang="en-MY" sz="1400" i="1" dirty="0" err="1" smtClean="0"/>
              <a:t>malam</a:t>
            </a:r>
            <a:endParaRPr lang="en-MY" sz="1400" i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8762FAD9-BA42-477A-840F-E8F050F61B18}"/>
              </a:ext>
            </a:extLst>
          </p:cNvPr>
          <p:cNvSpPr txBox="1"/>
          <p:nvPr/>
        </p:nvSpPr>
        <p:spPr>
          <a:xfrm rot="260698">
            <a:off x="2600947" y="4177591"/>
            <a:ext cx="757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i="1" dirty="0"/>
              <a:t>AUTO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180ABBF-34A7-4E06-8B4D-5258F0FE9C3F}"/>
              </a:ext>
            </a:extLst>
          </p:cNvPr>
          <p:cNvSpPr txBox="1"/>
          <p:nvPr/>
        </p:nvSpPr>
        <p:spPr>
          <a:xfrm rot="2136887">
            <a:off x="2144035" y="5488161"/>
            <a:ext cx="1303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i="1" dirty="0"/>
              <a:t>MANUAL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59EDC847-1C99-407F-A5DA-971E377B59C2}"/>
              </a:ext>
            </a:extLst>
          </p:cNvPr>
          <p:cNvSpPr/>
          <p:nvPr/>
        </p:nvSpPr>
        <p:spPr>
          <a:xfrm>
            <a:off x="3427703" y="5317169"/>
            <a:ext cx="2874061" cy="68053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BN PENYEDIA/PENYEMAK/PELULUS</a:t>
            </a:r>
            <a:endParaRPr lang="en-M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4843787B-4416-497B-9AEE-50BD234253B5}"/>
              </a:ext>
            </a:extLst>
          </p:cNvPr>
          <p:cNvSpPr/>
          <p:nvPr/>
        </p:nvSpPr>
        <p:spPr>
          <a:xfrm>
            <a:off x="4180657" y="6018457"/>
            <a:ext cx="1368152" cy="3179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/>
              <a:t>PROSES</a:t>
            </a:r>
          </a:p>
        </p:txBody>
      </p:sp>
      <p:sp>
        <p:nvSpPr>
          <p:cNvPr id="61" name="Arrow: Right 11">
            <a:extLst>
              <a:ext uri="{FF2B5EF4-FFF2-40B4-BE49-F238E27FC236}">
                <a16:creationId xmlns:a16="http://schemas.microsoft.com/office/drawing/2014/main" xmlns="" id="{7B662048-039D-498F-8E80-6D61673F741D}"/>
              </a:ext>
            </a:extLst>
          </p:cNvPr>
          <p:cNvSpPr/>
          <p:nvPr/>
        </p:nvSpPr>
        <p:spPr>
          <a:xfrm rot="19393019">
            <a:off x="6466501" y="5362031"/>
            <a:ext cx="52451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5D0F7FC3-89AE-46A0-8D1E-24688FA670EB}"/>
              </a:ext>
            </a:extLst>
          </p:cNvPr>
          <p:cNvSpPr/>
          <p:nvPr/>
        </p:nvSpPr>
        <p:spPr>
          <a:xfrm>
            <a:off x="7184352" y="1642587"/>
            <a:ext cx="2005524" cy="345746"/>
          </a:xfrm>
          <a:prstGeom prst="roundRect">
            <a:avLst/>
          </a:prstGeom>
          <a:solidFill>
            <a:srgbClr val="82302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PTJ/JAB/BN/PKN</a:t>
            </a:r>
            <a:endParaRPr lang="en-MY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44470EE-8553-464B-B34C-A79169D04E7D}"/>
              </a:ext>
            </a:extLst>
          </p:cNvPr>
          <p:cNvSpPr/>
          <p:nvPr/>
        </p:nvSpPr>
        <p:spPr>
          <a:xfrm>
            <a:off x="1172620" y="775406"/>
            <a:ext cx="6337344" cy="364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KERAJAAN NEGERI/BADAN BERKANUN</a:t>
            </a:r>
            <a:endParaRPr lang="en-MY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7E426A6-1C9D-431B-8ADD-00ACF17F4EFE}"/>
              </a:ext>
            </a:extLst>
          </p:cNvPr>
          <p:cNvSpPr/>
          <p:nvPr/>
        </p:nvSpPr>
        <p:spPr>
          <a:xfrm>
            <a:off x="1242892" y="3249686"/>
            <a:ext cx="6337344" cy="364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KERAJAAN NEGERI/BADAN BERKANUN</a:t>
            </a:r>
            <a:endParaRPr lang="en-MY" sz="1600" dirty="0"/>
          </a:p>
        </p:txBody>
      </p:sp>
      <p:sp>
        <p:nvSpPr>
          <p:cNvPr id="30" name="Arrow: Right 15">
            <a:extLst>
              <a:ext uri="{FF2B5EF4-FFF2-40B4-BE49-F238E27FC236}">
                <a16:creationId xmlns:a16="http://schemas.microsoft.com/office/drawing/2014/main" xmlns="" id="{59F6439D-D828-4602-B544-431901389791}"/>
              </a:ext>
            </a:extLst>
          </p:cNvPr>
          <p:cNvSpPr/>
          <p:nvPr/>
        </p:nvSpPr>
        <p:spPr>
          <a:xfrm>
            <a:off x="6948264" y="1290112"/>
            <a:ext cx="318766" cy="202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528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3"/>
            <a:ext cx="82296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SENARAI PROSES PINJAMAN KAKITANGAN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12" y="1583592"/>
            <a:ext cx="8229600" cy="40056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cs typeface="Arial" panose="020B0604020202020204" pitchFamily="34" charset="0"/>
              </a:rPr>
              <a:t>PERMOHONAN PINJAMAN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cs typeface="Arial" panose="020B0604020202020204" pitchFamily="34" charset="0"/>
              </a:rPr>
              <a:t>      </a:t>
            </a:r>
            <a:r>
              <a:rPr lang="en-US" sz="2400" dirty="0" err="1">
                <a:cs typeface="Arial" panose="020B0604020202020204" pitchFamily="34" charset="0"/>
              </a:rPr>
              <a:t>i</a:t>
            </a:r>
            <a:r>
              <a:rPr lang="en-US" sz="2400" dirty="0">
                <a:cs typeface="Arial" panose="020B0604020202020204" pitchFamily="34" charset="0"/>
              </a:rPr>
              <a:t>)  STAF KERAJAAN NEGERI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cs typeface="Arial" panose="020B0604020202020204" pitchFamily="34" charset="0"/>
              </a:rPr>
              <a:t>      ii) STAF BADAN BERKANUN </a:t>
            </a:r>
          </a:p>
          <a:p>
            <a:r>
              <a:rPr lang="en-US" sz="2800" dirty="0">
                <a:cs typeface="Arial" panose="020B0604020202020204" pitchFamily="34" charset="0"/>
              </a:rPr>
              <a:t>PROSES PERMOHONAN</a:t>
            </a:r>
          </a:p>
          <a:p>
            <a:r>
              <a:rPr lang="en-US" sz="2800" dirty="0">
                <a:cs typeface="Arial" panose="020B0604020202020204" pitchFamily="34" charset="0"/>
              </a:rPr>
              <a:t>ARAHAN BAYARAN PINJAMAN</a:t>
            </a:r>
          </a:p>
          <a:p>
            <a:r>
              <a:rPr lang="en-US" sz="2800" dirty="0">
                <a:cs typeface="Arial" panose="020B0604020202020204" pitchFamily="34" charset="0"/>
              </a:rPr>
              <a:t>BAYARAN BALIK PINJAMAN</a:t>
            </a:r>
          </a:p>
          <a:p>
            <a:r>
              <a:rPr lang="en-US" sz="2800" dirty="0">
                <a:cs typeface="Arial" panose="020B0604020202020204" pitchFamily="34" charset="0"/>
              </a:rPr>
              <a:t>PENGURUSAN PINJAMAN</a:t>
            </a:r>
          </a:p>
          <a:p>
            <a:r>
              <a:rPr lang="en-US" sz="2800" dirty="0">
                <a:cs typeface="Arial" panose="020B0604020202020204" pitchFamily="34" charset="0"/>
              </a:rPr>
              <a:t>PELARASAN JURNAL</a:t>
            </a:r>
          </a:p>
          <a:p>
            <a:pPr marL="0" indent="0">
              <a:buNone/>
            </a:pP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800" dirty="0"/>
          </a:p>
          <a:p>
            <a:endParaRPr lang="en-MY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</a:t>
            </a:fld>
            <a:endParaRPr lang="en-MY" dirty="0"/>
          </a:p>
        </p:txBody>
      </p:sp>
      <p:pic>
        <p:nvPicPr>
          <p:cNvPr id="5" name="Picture 4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586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BC016E6-129F-4C53-A4E5-23800D047F2B}"/>
              </a:ext>
            </a:extLst>
          </p:cNvPr>
          <p:cNvSpPr txBox="1">
            <a:spLocks/>
          </p:cNvSpPr>
          <p:nvPr/>
        </p:nvSpPr>
        <p:spPr>
          <a:xfrm>
            <a:off x="323528" y="2204864"/>
            <a:ext cx="8229600" cy="864096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3600" dirty="0">
                <a:cs typeface="Arial" panose="020B0604020202020204" pitchFamily="34" charset="0"/>
              </a:rPr>
              <a:t>ARAHAN BAYARAN BALIK LEBIHAN PINJAMAN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82821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49055CD-1091-4884-AD99-B2F79852F07E}"/>
              </a:ext>
            </a:extLst>
          </p:cNvPr>
          <p:cNvSpPr txBox="1">
            <a:spLocks/>
          </p:cNvSpPr>
          <p:nvPr/>
        </p:nvSpPr>
        <p:spPr>
          <a:xfrm>
            <a:off x="457200" y="463375"/>
            <a:ext cx="8229600" cy="458407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ARAHAN BAYARAN BALIK LEBIHAN</a:t>
            </a:r>
            <a:endParaRPr lang="en-MY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4FA3B0C-3D2B-4DA8-AEBA-8100CB3B370D}"/>
              </a:ext>
            </a:extLst>
          </p:cNvPr>
          <p:cNvSpPr/>
          <p:nvPr/>
        </p:nvSpPr>
        <p:spPr>
          <a:xfrm>
            <a:off x="6318765" y="3262773"/>
            <a:ext cx="1500198" cy="502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PELULUS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48DEFDC4-19E6-4B34-8D35-48267CB5983D}"/>
              </a:ext>
            </a:extLst>
          </p:cNvPr>
          <p:cNvSpPr/>
          <p:nvPr/>
        </p:nvSpPr>
        <p:spPr>
          <a:xfrm>
            <a:off x="6114617" y="2601966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11" name="Rounded Rectangle 20">
            <a:extLst>
              <a:ext uri="{FF2B5EF4-FFF2-40B4-BE49-F238E27FC236}">
                <a16:creationId xmlns:a16="http://schemas.microsoft.com/office/drawing/2014/main" xmlns="" id="{01742E25-5095-4D6F-8A62-6CE9FDA52D4E}"/>
              </a:ext>
            </a:extLst>
          </p:cNvPr>
          <p:cNvSpPr/>
          <p:nvPr/>
        </p:nvSpPr>
        <p:spPr>
          <a:xfrm>
            <a:off x="1457817" y="4260639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7CE49024-E0C1-4C85-AA60-4E4625EFBAFF}"/>
              </a:ext>
            </a:extLst>
          </p:cNvPr>
          <p:cNvSpPr/>
          <p:nvPr/>
        </p:nvSpPr>
        <p:spPr>
          <a:xfrm>
            <a:off x="3679957" y="2661425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B726E2A-041A-4D06-A913-3068A3D9FFDD}"/>
              </a:ext>
            </a:extLst>
          </p:cNvPr>
          <p:cNvSpPr/>
          <p:nvPr/>
        </p:nvSpPr>
        <p:spPr>
          <a:xfrm>
            <a:off x="3819585" y="3372873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7" name="Rounded Rectangle 24">
            <a:extLst>
              <a:ext uri="{FF2B5EF4-FFF2-40B4-BE49-F238E27FC236}">
                <a16:creationId xmlns:a16="http://schemas.microsoft.com/office/drawing/2014/main" xmlns="" id="{B162133E-C8BA-4280-8890-D2A35CB095D5}"/>
              </a:ext>
            </a:extLst>
          </p:cNvPr>
          <p:cNvSpPr/>
          <p:nvPr/>
        </p:nvSpPr>
        <p:spPr>
          <a:xfrm>
            <a:off x="3964777" y="3854169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92E80508-5BD7-4AF5-A981-E17FFE9B991D}"/>
              </a:ext>
            </a:extLst>
          </p:cNvPr>
          <p:cNvSpPr/>
          <p:nvPr/>
        </p:nvSpPr>
        <p:spPr>
          <a:xfrm>
            <a:off x="1149271" y="2699333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4BE30B1-D66B-4985-A861-F031B4D9232E}"/>
              </a:ext>
            </a:extLst>
          </p:cNvPr>
          <p:cNvSpPr/>
          <p:nvPr/>
        </p:nvSpPr>
        <p:spPr>
          <a:xfrm>
            <a:off x="1234838" y="3356992"/>
            <a:ext cx="1714512" cy="500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PENYEDIA</a:t>
            </a:r>
          </a:p>
        </p:txBody>
      </p:sp>
      <p:sp>
        <p:nvSpPr>
          <p:cNvPr id="23" name="Rounded Rectangle 27">
            <a:extLst>
              <a:ext uri="{FF2B5EF4-FFF2-40B4-BE49-F238E27FC236}">
                <a16:creationId xmlns:a16="http://schemas.microsoft.com/office/drawing/2014/main" xmlns="" id="{56251E36-8701-4C73-948C-53492B0701FB}"/>
              </a:ext>
            </a:extLst>
          </p:cNvPr>
          <p:cNvSpPr/>
          <p:nvPr/>
        </p:nvSpPr>
        <p:spPr>
          <a:xfrm>
            <a:off x="1467913" y="3930713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8">
            <a:extLst>
              <a:ext uri="{FF2B5EF4-FFF2-40B4-BE49-F238E27FC236}">
                <a16:creationId xmlns:a16="http://schemas.microsoft.com/office/drawing/2014/main" xmlns="" id="{25ECF0A3-449E-4CC9-9B53-626D013425AB}"/>
              </a:ext>
            </a:extLst>
          </p:cNvPr>
          <p:cNvSpPr/>
          <p:nvPr/>
        </p:nvSpPr>
        <p:spPr>
          <a:xfrm>
            <a:off x="6461641" y="3801501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7" name="Right Arrow 45">
            <a:extLst>
              <a:ext uri="{FF2B5EF4-FFF2-40B4-BE49-F238E27FC236}">
                <a16:creationId xmlns:a16="http://schemas.microsoft.com/office/drawing/2014/main" xmlns="" id="{570CE120-9134-4E20-8753-EAF7B371D3D4}"/>
              </a:ext>
            </a:extLst>
          </p:cNvPr>
          <p:cNvSpPr/>
          <p:nvPr/>
        </p:nvSpPr>
        <p:spPr>
          <a:xfrm rot="5572820">
            <a:off x="6798547" y="2201468"/>
            <a:ext cx="324364" cy="2797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AFC0B5E-2725-4783-BC42-3772E5402C56}"/>
              </a:ext>
            </a:extLst>
          </p:cNvPr>
          <p:cNvSpPr txBox="1"/>
          <p:nvPr/>
        </p:nvSpPr>
        <p:spPr>
          <a:xfrm>
            <a:off x="3688161" y="1122748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C896F779-6738-4B6C-9BE8-065E20B8E5E0}"/>
              </a:ext>
            </a:extLst>
          </p:cNvPr>
          <p:cNvSpPr/>
          <p:nvPr/>
        </p:nvSpPr>
        <p:spPr>
          <a:xfrm>
            <a:off x="3751033" y="1456611"/>
            <a:ext cx="1731612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BN/PKN PENYEDIA 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7226212-80E9-4152-A3F8-87BCD050091D}"/>
              </a:ext>
            </a:extLst>
          </p:cNvPr>
          <p:cNvSpPr/>
          <p:nvPr/>
        </p:nvSpPr>
        <p:spPr>
          <a:xfrm>
            <a:off x="6218492" y="1394596"/>
            <a:ext cx="1506763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35" name="Right Arrow 52">
            <a:extLst>
              <a:ext uri="{FF2B5EF4-FFF2-40B4-BE49-F238E27FC236}">
                <a16:creationId xmlns:a16="http://schemas.microsoft.com/office/drawing/2014/main" xmlns="" id="{29AF33F6-300C-4713-A1F5-C388468EA6D9}"/>
              </a:ext>
            </a:extLst>
          </p:cNvPr>
          <p:cNvSpPr/>
          <p:nvPr/>
        </p:nvSpPr>
        <p:spPr>
          <a:xfrm>
            <a:off x="2797063" y="1573191"/>
            <a:ext cx="621524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ight Arrow 38">
            <a:extLst>
              <a:ext uri="{FF2B5EF4-FFF2-40B4-BE49-F238E27FC236}">
                <a16:creationId xmlns:a16="http://schemas.microsoft.com/office/drawing/2014/main" xmlns="" id="{25100146-EB9B-438F-B021-17F7FA284142}"/>
              </a:ext>
            </a:extLst>
          </p:cNvPr>
          <p:cNvSpPr/>
          <p:nvPr/>
        </p:nvSpPr>
        <p:spPr>
          <a:xfrm rot="10800000">
            <a:off x="3017826" y="2810611"/>
            <a:ext cx="453216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9">
            <a:extLst>
              <a:ext uri="{FF2B5EF4-FFF2-40B4-BE49-F238E27FC236}">
                <a16:creationId xmlns:a16="http://schemas.microsoft.com/office/drawing/2014/main" xmlns="" id="{1493D91C-7806-434B-98CD-26E2AF15E024}"/>
              </a:ext>
            </a:extLst>
          </p:cNvPr>
          <p:cNvSpPr/>
          <p:nvPr/>
        </p:nvSpPr>
        <p:spPr>
          <a:xfrm rot="10800000">
            <a:off x="5493377" y="2810611"/>
            <a:ext cx="467197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xmlns="" id="{E81D9E7F-2B18-4293-8F01-B5C04411E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9" y="1251300"/>
            <a:ext cx="2117905" cy="101649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600" i="1" dirty="0" err="1"/>
              <a:t>Lebihan</a:t>
            </a:r>
            <a:r>
              <a:rPr lang="en-US" sz="1600" i="1" dirty="0"/>
              <a:t> di </a:t>
            </a:r>
            <a:r>
              <a:rPr lang="en-US" sz="1600" i="1" dirty="0" err="1"/>
              <a:t>Penyata</a:t>
            </a:r>
            <a:r>
              <a:rPr lang="en-US" sz="1600" i="1" dirty="0"/>
              <a:t> </a:t>
            </a:r>
            <a:r>
              <a:rPr lang="en-US" sz="1600" i="1" dirty="0" err="1"/>
              <a:t>Pinjaman</a:t>
            </a:r>
            <a:endParaRPr lang="en-MY" sz="1400" i="1" dirty="0"/>
          </a:p>
        </p:txBody>
      </p:sp>
      <p:sp>
        <p:nvSpPr>
          <p:cNvPr id="43" name="Right Arrow 39">
            <a:extLst>
              <a:ext uri="{FF2B5EF4-FFF2-40B4-BE49-F238E27FC236}">
                <a16:creationId xmlns:a16="http://schemas.microsoft.com/office/drawing/2014/main" xmlns="" id="{2FABF609-9926-4F99-B752-3F3BDF6D5610}"/>
              </a:ext>
            </a:extLst>
          </p:cNvPr>
          <p:cNvSpPr/>
          <p:nvPr/>
        </p:nvSpPr>
        <p:spPr>
          <a:xfrm>
            <a:off x="5616970" y="1573191"/>
            <a:ext cx="467197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672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2FC5E6-6B20-4F5C-85CC-B7894D8B4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1656183"/>
          </a:xfrm>
          <a:solidFill>
            <a:srgbClr val="99CCFF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cs typeface="Arial" panose="020B0604020202020204" pitchFamily="34" charset="0"/>
              </a:rPr>
              <a:t>PERMOHONAN PINJAMAN KAKITANGAN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>
                <a:cs typeface="Arial" panose="020B0604020202020204" pitchFamily="34" charset="0"/>
              </a:rPr>
              <a:t>      STAF KERAJAAN NEGERI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4362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b="1" dirty="0"/>
              <a:t>MODUL PINJAMAN KAKITANGAN</a:t>
            </a:r>
            <a:endParaRPr lang="en-MY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86168" y="2114668"/>
            <a:ext cx="1643074" cy="52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(Dashboard)</a:t>
            </a:r>
            <a:endParaRPr lang="en-MY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54" y="3087493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Surat </a:t>
            </a:r>
            <a:r>
              <a:rPr lang="en-US" sz="1400" dirty="0" err="1"/>
              <a:t>Perjanjian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500034" y="5333372"/>
            <a:ext cx="1500197" cy="4531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285721" y="464347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000628" y="615152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1441" y="5822220"/>
            <a:ext cx="1214446" cy="3571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INTEGRASI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00298" y="4643470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2714612" y="5357850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857488" y="5857916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14876" y="464347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4714876" y="5357826"/>
            <a:ext cx="1860358" cy="500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BN/PKN/JAB/PTJ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000628" y="5861459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71441" y="6215106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91306" y="2071678"/>
            <a:ext cx="205269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</a:t>
            </a:r>
          </a:p>
          <a:p>
            <a:pPr algn="ctr"/>
            <a:r>
              <a:rPr lang="en-US" dirty="0"/>
              <a:t>PELULUS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8016584" y="277049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5"/>
          <p:cNvSpPr/>
          <p:nvPr/>
        </p:nvSpPr>
        <p:spPr>
          <a:xfrm rot="5400000">
            <a:off x="937010" y="4229864"/>
            <a:ext cx="419541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6660233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5-Point Star 49"/>
          <p:cNvSpPr/>
          <p:nvPr/>
        </p:nvSpPr>
        <p:spPr>
          <a:xfrm rot="20281451">
            <a:off x="6946082" y="274145"/>
            <a:ext cx="2166460" cy="1578583"/>
          </a:xfrm>
          <a:prstGeom prst="star5">
            <a:avLst>
              <a:gd name="adj" fmla="val 35376"/>
              <a:gd name="hf" fmla="val 105146"/>
              <a:gd name="vf" fmla="val 11055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KENDERAAN AWAM  </a:t>
            </a:r>
          </a:p>
          <a:p>
            <a:pPr algn="ctr"/>
            <a:r>
              <a:rPr lang="en-US" sz="900" b="1" dirty="0"/>
              <a:t>VOT DANA: E704 </a:t>
            </a:r>
          </a:p>
          <a:p>
            <a:pPr algn="ctr"/>
            <a:r>
              <a:rPr lang="en-US" sz="900" b="1" dirty="0"/>
              <a:t>KOD AKAUN: A0451104</a:t>
            </a:r>
          </a:p>
          <a:p>
            <a:pPr algn="ctr"/>
            <a:r>
              <a:rPr lang="en-US" sz="900" b="1" dirty="0"/>
              <a:t>ADUN - </a:t>
            </a:r>
          </a:p>
          <a:p>
            <a:pPr algn="ctr"/>
            <a:r>
              <a:rPr lang="en-US" sz="900" b="1" dirty="0"/>
              <a:t>VOT DANA: E330 </a:t>
            </a:r>
          </a:p>
          <a:p>
            <a:pPr algn="ctr"/>
            <a:r>
              <a:rPr lang="en-US" sz="900" b="1" dirty="0"/>
              <a:t>KOD AKAUN: A0461105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75083" y="2294967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4211959" y="2268431"/>
            <a:ext cx="541641" cy="303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ight Arrow 32"/>
          <p:cNvSpPr/>
          <p:nvPr/>
        </p:nvSpPr>
        <p:spPr>
          <a:xfrm>
            <a:off x="1869390" y="2256734"/>
            <a:ext cx="490542" cy="2667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7092279" y="3429000"/>
            <a:ext cx="1966030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BN/PKN PENYEDIA </a:t>
            </a:r>
          </a:p>
          <a:p>
            <a:pPr algn="ctr"/>
            <a:endParaRPr lang="en-MY" dirty="0"/>
          </a:p>
        </p:txBody>
      </p:sp>
      <p:sp>
        <p:nvSpPr>
          <p:cNvPr id="35" name="TextBox 34"/>
          <p:cNvSpPr txBox="1"/>
          <p:nvPr/>
        </p:nvSpPr>
        <p:spPr>
          <a:xfrm>
            <a:off x="7091306" y="3091206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Surat</a:t>
            </a:r>
            <a:r>
              <a:rPr lang="en-US" sz="1400" dirty="0"/>
              <a:t> </a:t>
            </a:r>
            <a:r>
              <a:rPr lang="en-US" sz="1400" dirty="0" err="1"/>
              <a:t>Setuju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endParaRPr lang="en-MY" sz="1400" dirty="0"/>
          </a:p>
        </p:txBody>
      </p:sp>
      <p:sp>
        <p:nvSpPr>
          <p:cNvPr id="36" name="Rectangle 35"/>
          <p:cNvSpPr/>
          <p:nvPr/>
        </p:nvSpPr>
        <p:spPr>
          <a:xfrm>
            <a:off x="4644699" y="3429000"/>
            <a:ext cx="1930535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PENYEDIA</a:t>
            </a:r>
            <a:endParaRPr lang="en-MY" dirty="0"/>
          </a:p>
        </p:txBody>
      </p:sp>
      <p:sp>
        <p:nvSpPr>
          <p:cNvPr id="41" name="Right Arrow 40"/>
          <p:cNvSpPr/>
          <p:nvPr/>
        </p:nvSpPr>
        <p:spPr>
          <a:xfrm rot="10800000">
            <a:off x="4211961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/>
          <p:cNvSpPr txBox="1"/>
          <p:nvPr/>
        </p:nvSpPr>
        <p:spPr>
          <a:xfrm>
            <a:off x="2347178" y="3071571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1" name="Rectangle 50"/>
          <p:cNvSpPr/>
          <p:nvPr/>
        </p:nvSpPr>
        <p:spPr>
          <a:xfrm>
            <a:off x="2411760" y="3417486"/>
            <a:ext cx="1728192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BN/PKN PENYEDIA</a:t>
            </a:r>
            <a:endParaRPr lang="en-MY" sz="1600" dirty="0"/>
          </a:p>
        </p:txBody>
      </p:sp>
      <p:sp>
        <p:nvSpPr>
          <p:cNvPr id="52" name="Rectangle 51"/>
          <p:cNvSpPr/>
          <p:nvPr/>
        </p:nvSpPr>
        <p:spPr>
          <a:xfrm>
            <a:off x="342365" y="3417486"/>
            <a:ext cx="1443522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53" name="Right Arrow 52"/>
          <p:cNvSpPr/>
          <p:nvPr/>
        </p:nvSpPr>
        <p:spPr>
          <a:xfrm rot="10800000">
            <a:off x="1907705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071670" y="47863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4286248" y="47863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xmlns="" id="{44C61413-D347-455E-9871-27187FFF5D32}"/>
              </a:ext>
            </a:extLst>
          </p:cNvPr>
          <p:cNvSpPr/>
          <p:nvPr/>
        </p:nvSpPr>
        <p:spPr>
          <a:xfrm>
            <a:off x="16657" y="691426"/>
            <a:ext cx="1928826" cy="8210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7BFBB521-5B1D-46CF-ABF0-D1AA3179E0EE}"/>
              </a:ext>
            </a:extLst>
          </p:cNvPr>
          <p:cNvSpPr txBox="1"/>
          <p:nvPr/>
        </p:nvSpPr>
        <p:spPr>
          <a:xfrm>
            <a:off x="203265" y="829192"/>
            <a:ext cx="167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PORTAL 1SPEKS</a:t>
            </a:r>
            <a:endParaRPr lang="en-MY" b="1" dirty="0"/>
          </a:p>
        </p:txBody>
      </p:sp>
      <p:sp>
        <p:nvSpPr>
          <p:cNvPr id="49" name="Right Arrow 32">
            <a:extLst>
              <a:ext uri="{FF2B5EF4-FFF2-40B4-BE49-F238E27FC236}">
                <a16:creationId xmlns:a16="http://schemas.microsoft.com/office/drawing/2014/main" xmlns="" id="{8D9AC341-50C4-40E1-A9D8-E8E28EDA131E}"/>
              </a:ext>
            </a:extLst>
          </p:cNvPr>
          <p:cNvSpPr/>
          <p:nvPr/>
        </p:nvSpPr>
        <p:spPr>
          <a:xfrm rot="5400000">
            <a:off x="675973" y="1683464"/>
            <a:ext cx="465548" cy="26167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98E2AA4-A5D3-4100-9020-2A73BE49114B}"/>
              </a:ext>
            </a:extLst>
          </p:cNvPr>
          <p:cNvSpPr txBox="1"/>
          <p:nvPr/>
        </p:nvSpPr>
        <p:spPr>
          <a:xfrm>
            <a:off x="85383" y="2670614"/>
            <a:ext cx="234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Dari Portal status = SIMPAN</a:t>
            </a:r>
            <a:endParaRPr lang="en-MY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BC9E120F-470A-4902-A3B3-CAF3EC93D657}"/>
              </a:ext>
            </a:extLst>
          </p:cNvPr>
          <p:cNvSpPr/>
          <p:nvPr/>
        </p:nvSpPr>
        <p:spPr>
          <a:xfrm>
            <a:off x="2461180" y="208983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 PENYEMAK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DC2C2864-857B-4D28-A1C0-EB046BDB5C6E}"/>
              </a:ext>
            </a:extLst>
          </p:cNvPr>
          <p:cNvSpPr/>
          <p:nvPr/>
        </p:nvSpPr>
        <p:spPr>
          <a:xfrm>
            <a:off x="4914078" y="2085074"/>
            <a:ext cx="1506763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2" name="Rounded Rectangle 20">
            <a:extLst>
              <a:ext uri="{FF2B5EF4-FFF2-40B4-BE49-F238E27FC236}">
                <a16:creationId xmlns:a16="http://schemas.microsoft.com/office/drawing/2014/main" xmlns="" id="{8BE4E96C-76F2-406D-9C77-E3CCF29D9808}"/>
              </a:ext>
            </a:extLst>
          </p:cNvPr>
          <p:cNvSpPr/>
          <p:nvPr/>
        </p:nvSpPr>
        <p:spPr>
          <a:xfrm>
            <a:off x="7295365" y="4094223"/>
            <a:ext cx="1644575" cy="73640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SETUJU TERIMA,                  SURAT KELULUSAN   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xmlns="" id="{88246479-B799-4821-8B77-89FE303520D7}"/>
              </a:ext>
            </a:extLst>
          </p:cNvPr>
          <p:cNvSpPr/>
          <p:nvPr/>
        </p:nvSpPr>
        <p:spPr>
          <a:xfrm>
            <a:off x="5014237" y="410647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PERJANJIAN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D4797BF-921B-4407-A3E5-43A01D017F1F}"/>
              </a:ext>
            </a:extLst>
          </p:cNvPr>
          <p:cNvSpPr txBox="1"/>
          <p:nvPr/>
        </p:nvSpPr>
        <p:spPr>
          <a:xfrm>
            <a:off x="2411759" y="1173652"/>
            <a:ext cx="4392489" cy="523220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PINJAMAN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KENDERAAN 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KERAJAAN NEGERI)</a:t>
            </a:r>
            <a:endParaRPr lang="en-MY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b="1" dirty="0"/>
              <a:t>MODUL PINJAMAN KAKITANGAN</a:t>
            </a:r>
            <a:endParaRPr lang="en-MY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03958" y="202735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(Dashboard)</a:t>
            </a:r>
            <a:endParaRPr lang="en-MY" dirty="0"/>
          </a:p>
        </p:txBody>
      </p:sp>
      <p:sp>
        <p:nvSpPr>
          <p:cNvPr id="17" name="TextBox 16"/>
          <p:cNvSpPr txBox="1"/>
          <p:nvPr/>
        </p:nvSpPr>
        <p:spPr>
          <a:xfrm>
            <a:off x="4644008" y="3143248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Perjanjian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500034" y="5283481"/>
            <a:ext cx="1500198" cy="502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285720" y="4604808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000628" y="6286520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1473" y="5857916"/>
            <a:ext cx="1214446" cy="3571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INTEGRASI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00298" y="4643470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2714612" y="5357850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857488" y="5857916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14876" y="464347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4714876" y="5357826"/>
            <a:ext cx="1786488" cy="500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BN/PKN/JAB/PTJ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000628" y="592935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60079" y="6285835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83734" y="2000240"/>
            <a:ext cx="1817421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</a:t>
            </a:r>
          </a:p>
          <a:p>
            <a:pPr algn="ctr"/>
            <a:r>
              <a:rPr lang="en-US" dirty="0"/>
              <a:t>PELULUS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8016584" y="277049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5"/>
          <p:cNvSpPr/>
          <p:nvPr/>
        </p:nvSpPr>
        <p:spPr>
          <a:xfrm rot="5572820">
            <a:off x="1022208" y="4278045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6660233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5-Point Star 49"/>
          <p:cNvSpPr/>
          <p:nvPr/>
        </p:nvSpPr>
        <p:spPr>
          <a:xfrm rot="20281451">
            <a:off x="6917793" y="356361"/>
            <a:ext cx="2166460" cy="1359779"/>
          </a:xfrm>
          <a:prstGeom prst="star5">
            <a:avLst>
              <a:gd name="adj" fmla="val 27409"/>
              <a:gd name="hf" fmla="val 105146"/>
              <a:gd name="vf" fmla="val 11055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VOT DANA : E702</a:t>
            </a:r>
          </a:p>
          <a:p>
            <a:pPr algn="ctr"/>
            <a:r>
              <a:rPr lang="en-US" sz="1000" b="1" dirty="0"/>
              <a:t>KOD AKAUN : A0451102</a:t>
            </a:r>
            <a:endParaRPr lang="en-MY" sz="1000" b="1" dirty="0"/>
          </a:p>
        </p:txBody>
      </p:sp>
      <p:sp>
        <p:nvSpPr>
          <p:cNvPr id="30" name="Rectangle 29"/>
          <p:cNvSpPr/>
          <p:nvPr/>
        </p:nvSpPr>
        <p:spPr>
          <a:xfrm>
            <a:off x="2500298" y="200024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 PENYEMAK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588224" y="2214530"/>
            <a:ext cx="490542" cy="2762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4286248" y="2214554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ight Arrow 32"/>
          <p:cNvSpPr/>
          <p:nvPr/>
        </p:nvSpPr>
        <p:spPr>
          <a:xfrm>
            <a:off x="1842675" y="2249723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7092280" y="3500438"/>
            <a:ext cx="197669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PENYEDIA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92280" y="3143248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Surat</a:t>
            </a:r>
            <a:r>
              <a:rPr lang="en-US" sz="1400" dirty="0"/>
              <a:t> </a:t>
            </a:r>
            <a:r>
              <a:rPr lang="en-US" sz="1400" dirty="0" err="1"/>
              <a:t>Setuju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endParaRPr lang="en-MY" sz="1400" dirty="0"/>
          </a:p>
        </p:txBody>
      </p:sp>
      <p:sp>
        <p:nvSpPr>
          <p:cNvPr id="36" name="Rectangle 35"/>
          <p:cNvSpPr/>
          <p:nvPr/>
        </p:nvSpPr>
        <p:spPr>
          <a:xfrm>
            <a:off x="4644008" y="3500438"/>
            <a:ext cx="1938350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PENYEDIA</a:t>
            </a:r>
            <a:endParaRPr lang="en-MY" dirty="0"/>
          </a:p>
        </p:txBody>
      </p:sp>
      <p:sp>
        <p:nvSpPr>
          <p:cNvPr id="41" name="Right Arrow 40"/>
          <p:cNvSpPr/>
          <p:nvPr/>
        </p:nvSpPr>
        <p:spPr>
          <a:xfrm rot="10800000">
            <a:off x="4211961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/>
          <p:cNvSpPr txBox="1"/>
          <p:nvPr/>
        </p:nvSpPr>
        <p:spPr>
          <a:xfrm>
            <a:off x="2339752" y="3143248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1" name="Rectangle 50"/>
          <p:cNvSpPr/>
          <p:nvPr/>
        </p:nvSpPr>
        <p:spPr>
          <a:xfrm>
            <a:off x="2411760" y="3500438"/>
            <a:ext cx="1731612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BN/PKN PENYEDIA 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52" name="Rectangle 51"/>
          <p:cNvSpPr/>
          <p:nvPr/>
        </p:nvSpPr>
        <p:spPr>
          <a:xfrm>
            <a:off x="328933" y="3429000"/>
            <a:ext cx="1506763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53" name="Right Arrow 52"/>
          <p:cNvSpPr/>
          <p:nvPr/>
        </p:nvSpPr>
        <p:spPr>
          <a:xfrm rot="10800000">
            <a:off x="1979713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071670" y="47863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4286248" y="47863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xmlns="" id="{6E09FB56-EDBD-4B11-8402-00912416B755}"/>
              </a:ext>
            </a:extLst>
          </p:cNvPr>
          <p:cNvSpPr/>
          <p:nvPr/>
        </p:nvSpPr>
        <p:spPr>
          <a:xfrm>
            <a:off x="0" y="433511"/>
            <a:ext cx="1928826" cy="8210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D2FD3A00-6E46-459E-B43F-EF534C2117B5}"/>
              </a:ext>
            </a:extLst>
          </p:cNvPr>
          <p:cNvSpPr txBox="1"/>
          <p:nvPr/>
        </p:nvSpPr>
        <p:spPr>
          <a:xfrm>
            <a:off x="119846" y="587226"/>
            <a:ext cx="167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PORTAL 1SPEKS</a:t>
            </a:r>
            <a:endParaRPr lang="en-MY" b="1" dirty="0"/>
          </a:p>
        </p:txBody>
      </p:sp>
      <p:sp>
        <p:nvSpPr>
          <p:cNvPr id="49" name="Right Arrow 32">
            <a:extLst>
              <a:ext uri="{FF2B5EF4-FFF2-40B4-BE49-F238E27FC236}">
                <a16:creationId xmlns:a16="http://schemas.microsoft.com/office/drawing/2014/main" xmlns="" id="{7A8AC541-677D-488D-9F45-4E62B7C792A3}"/>
              </a:ext>
            </a:extLst>
          </p:cNvPr>
          <p:cNvSpPr/>
          <p:nvPr/>
        </p:nvSpPr>
        <p:spPr>
          <a:xfrm rot="5400000">
            <a:off x="681938" y="1480748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98E2AA4-A5D3-4100-9020-2A73BE49114B}"/>
              </a:ext>
            </a:extLst>
          </p:cNvPr>
          <p:cNvSpPr txBox="1"/>
          <p:nvPr/>
        </p:nvSpPr>
        <p:spPr>
          <a:xfrm>
            <a:off x="85383" y="2714596"/>
            <a:ext cx="21103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Dari Portal status = SIMPAN</a:t>
            </a:r>
            <a:endParaRPr lang="en-MY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05CF7EC7-E985-4ED8-B61A-DD823EACFF6D}"/>
              </a:ext>
            </a:extLst>
          </p:cNvPr>
          <p:cNvSpPr/>
          <p:nvPr/>
        </p:nvSpPr>
        <p:spPr>
          <a:xfrm>
            <a:off x="4953196" y="1995478"/>
            <a:ext cx="1506763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894A7C6-8AFA-45AD-B9ED-F472B20D9681}"/>
              </a:ext>
            </a:extLst>
          </p:cNvPr>
          <p:cNvSpPr/>
          <p:nvPr/>
        </p:nvSpPr>
        <p:spPr>
          <a:xfrm>
            <a:off x="6978530" y="5072074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E702(A0451102)</a:t>
            </a: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xmlns="" id="{1C763738-CE5E-477C-B8F6-87B933484C52}"/>
              </a:ext>
            </a:extLst>
          </p:cNvPr>
          <p:cNvSpPr/>
          <p:nvPr/>
        </p:nvSpPr>
        <p:spPr>
          <a:xfrm>
            <a:off x="7300253" y="4153968"/>
            <a:ext cx="1644575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SETUJU TERIMA,                  SURAT KELULUSAN   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20">
            <a:extLst>
              <a:ext uri="{FF2B5EF4-FFF2-40B4-BE49-F238E27FC236}">
                <a16:creationId xmlns:a16="http://schemas.microsoft.com/office/drawing/2014/main" xmlns="" id="{7528A283-173C-4FDB-BCC8-903A1FC1F162}"/>
              </a:ext>
            </a:extLst>
          </p:cNvPr>
          <p:cNvSpPr/>
          <p:nvPr/>
        </p:nvSpPr>
        <p:spPr>
          <a:xfrm>
            <a:off x="5014237" y="415396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PERJANJIAN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19B8FA5-D6C0-49E2-9536-771BE593CD8C}"/>
              </a:ext>
            </a:extLst>
          </p:cNvPr>
          <p:cNvSpPr txBox="1"/>
          <p:nvPr/>
        </p:nvSpPr>
        <p:spPr>
          <a:xfrm>
            <a:off x="2428860" y="1045069"/>
            <a:ext cx="4386023" cy="523220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PINJAMAN KOMPUTER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KERAJAAN NEGERI)</a:t>
            </a:r>
            <a:endParaRPr lang="en-MY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b="1" dirty="0"/>
              <a:t>MODUL PINJAMAN KAKITANGAN</a:t>
            </a:r>
            <a:endParaRPr lang="en-MY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334579" y="1860827"/>
            <a:ext cx="1706087" cy="554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(Dashboard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0660" y="2996952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Perjanjian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1187622" y="5628207"/>
            <a:ext cx="2056125" cy="3333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1339924" y="4941168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215206" y="638474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47664" y="6023567"/>
            <a:ext cx="1214446" cy="33985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INTEGRASI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14810" y="4952436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4367376" y="5648599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09682" y="6166573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15" y="486916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672606" y="5555892"/>
            <a:ext cx="1961670" cy="3899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 PKN/JAB/PTJ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185550" y="602128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547664" y="638474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58082" y="1714487"/>
            <a:ext cx="1500198" cy="6429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BN/PKN PELULUS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7974119" y="2778075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5"/>
          <p:cNvSpPr/>
          <p:nvPr/>
        </p:nvSpPr>
        <p:spPr>
          <a:xfrm rot="10800000">
            <a:off x="1812837" y="4431130"/>
            <a:ext cx="635626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6858016" y="357187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5-Point Star 49"/>
          <p:cNvSpPr/>
          <p:nvPr/>
        </p:nvSpPr>
        <p:spPr>
          <a:xfrm rot="20281451">
            <a:off x="7040520" y="230203"/>
            <a:ext cx="1979663" cy="1359779"/>
          </a:xfrm>
          <a:prstGeom prst="star5">
            <a:avLst>
              <a:gd name="adj" fmla="val 28226"/>
              <a:gd name="hf" fmla="val 105146"/>
              <a:gd name="vf" fmla="val 11055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VOT DANA : E108</a:t>
            </a:r>
          </a:p>
          <a:p>
            <a:pPr algn="ctr"/>
            <a:r>
              <a:rPr lang="en-US" sz="1000" b="1" dirty="0"/>
              <a:t>KOD AKAUN : A0451106</a:t>
            </a:r>
            <a:endParaRPr lang="en-MY" sz="1000" b="1" dirty="0"/>
          </a:p>
        </p:txBody>
      </p:sp>
      <p:sp>
        <p:nvSpPr>
          <p:cNvPr id="31" name="Right Arrow 30"/>
          <p:cNvSpPr/>
          <p:nvPr/>
        </p:nvSpPr>
        <p:spPr>
          <a:xfrm>
            <a:off x="6738585" y="1844824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4534917" y="1917722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ight Arrow 32"/>
          <p:cNvSpPr/>
          <p:nvPr/>
        </p:nvSpPr>
        <p:spPr>
          <a:xfrm>
            <a:off x="2254934" y="1959194"/>
            <a:ext cx="502566" cy="32371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7358082" y="3429000"/>
            <a:ext cx="1643074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PENYEDIA</a:t>
            </a:r>
            <a:endParaRPr lang="en-MY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215206" y="3071810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Surat</a:t>
            </a:r>
            <a:r>
              <a:rPr lang="en-US" sz="1400" dirty="0"/>
              <a:t> </a:t>
            </a:r>
            <a:r>
              <a:rPr lang="en-US" sz="1400" dirty="0" err="1"/>
              <a:t>Setuju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endParaRPr lang="en-MY" sz="1400" dirty="0"/>
          </a:p>
        </p:txBody>
      </p:sp>
      <p:sp>
        <p:nvSpPr>
          <p:cNvPr id="36" name="Rectangle 35"/>
          <p:cNvSpPr/>
          <p:nvPr/>
        </p:nvSpPr>
        <p:spPr>
          <a:xfrm>
            <a:off x="5143504" y="3356992"/>
            <a:ext cx="1643074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PENYEDIA</a:t>
            </a:r>
            <a:endParaRPr lang="en-MY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2561632" y="2564904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Gadaian</a:t>
            </a:r>
            <a:endParaRPr lang="en-MY" sz="1400" dirty="0"/>
          </a:p>
        </p:txBody>
      </p:sp>
      <p:sp>
        <p:nvSpPr>
          <p:cNvPr id="38" name="Rectangle 37"/>
          <p:cNvSpPr/>
          <p:nvPr/>
        </p:nvSpPr>
        <p:spPr>
          <a:xfrm>
            <a:off x="2382023" y="2924943"/>
            <a:ext cx="1929824" cy="89655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PENYEDIA@</a:t>
            </a:r>
          </a:p>
          <a:p>
            <a:pPr algn="ctr"/>
            <a:r>
              <a:rPr lang="en-US" sz="1400" dirty="0"/>
              <a:t>BN/PKN PENYEMAK @</a:t>
            </a:r>
          </a:p>
          <a:p>
            <a:pPr algn="ctr"/>
            <a:r>
              <a:rPr lang="en-US" sz="1400" dirty="0"/>
              <a:t>BN/PKN PELULUS (</a:t>
            </a:r>
            <a:r>
              <a:rPr lang="en-US" sz="1400" dirty="0" err="1"/>
              <a:t>rekod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41" name="Right Arrow 40"/>
          <p:cNvSpPr/>
          <p:nvPr/>
        </p:nvSpPr>
        <p:spPr>
          <a:xfrm rot="12259290">
            <a:off x="4486697" y="3278453"/>
            <a:ext cx="370483" cy="33439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/>
          <p:cNvSpPr txBox="1"/>
          <p:nvPr/>
        </p:nvSpPr>
        <p:spPr>
          <a:xfrm>
            <a:off x="2512541" y="3907429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1" name="Rectangle 50"/>
          <p:cNvSpPr/>
          <p:nvPr/>
        </p:nvSpPr>
        <p:spPr>
          <a:xfrm>
            <a:off x="2649287" y="4295000"/>
            <a:ext cx="1643074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PENYEDIA (</a:t>
            </a:r>
            <a:r>
              <a:rPr lang="en-US" sz="1400" dirty="0" err="1"/>
              <a:t>rekod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52" name="Rectangle 51"/>
          <p:cNvSpPr/>
          <p:nvPr/>
        </p:nvSpPr>
        <p:spPr>
          <a:xfrm>
            <a:off x="248090" y="4383083"/>
            <a:ext cx="1514333" cy="4286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BN/PKN PENYEMAK </a:t>
            </a:r>
            <a:endParaRPr lang="en-MY" sz="1400" dirty="0"/>
          </a:p>
        </p:txBody>
      </p:sp>
      <p:sp>
        <p:nvSpPr>
          <p:cNvPr id="53" name="Right Arrow 52"/>
          <p:cNvSpPr/>
          <p:nvPr/>
        </p:nvSpPr>
        <p:spPr>
          <a:xfrm rot="9131860">
            <a:off x="4549081" y="390053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" name="Right Arrow 57"/>
          <p:cNvSpPr/>
          <p:nvPr/>
        </p:nvSpPr>
        <p:spPr>
          <a:xfrm rot="2226198">
            <a:off x="947481" y="4871728"/>
            <a:ext cx="418675" cy="3222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9" name="Right Arrow 58"/>
          <p:cNvSpPr/>
          <p:nvPr/>
        </p:nvSpPr>
        <p:spPr>
          <a:xfrm>
            <a:off x="3566738" y="515947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" name="Right Arrow 59"/>
          <p:cNvSpPr/>
          <p:nvPr/>
        </p:nvSpPr>
        <p:spPr>
          <a:xfrm>
            <a:off x="6215074" y="515947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" name="Rounded Rectangle 64"/>
          <p:cNvSpPr/>
          <p:nvPr/>
        </p:nvSpPr>
        <p:spPr>
          <a:xfrm>
            <a:off x="7536677" y="2453698"/>
            <a:ext cx="1143008" cy="21431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SURAT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49" name="Cloud 48">
            <a:extLst>
              <a:ext uri="{FF2B5EF4-FFF2-40B4-BE49-F238E27FC236}">
                <a16:creationId xmlns:a16="http://schemas.microsoft.com/office/drawing/2014/main" xmlns="" id="{D368BC32-D26F-4201-82AC-31EC168106F2}"/>
              </a:ext>
            </a:extLst>
          </p:cNvPr>
          <p:cNvSpPr/>
          <p:nvPr/>
        </p:nvSpPr>
        <p:spPr>
          <a:xfrm>
            <a:off x="71406" y="575620"/>
            <a:ext cx="1928826" cy="86525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8E2AA4-A5D3-4100-9020-2A73BE49114B}"/>
              </a:ext>
            </a:extLst>
          </p:cNvPr>
          <p:cNvSpPr txBox="1"/>
          <p:nvPr/>
        </p:nvSpPr>
        <p:spPr>
          <a:xfrm>
            <a:off x="293736" y="823583"/>
            <a:ext cx="167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PORTAL 1SPEKS</a:t>
            </a:r>
            <a:endParaRPr lang="en-MY" b="1" dirty="0"/>
          </a:p>
        </p:txBody>
      </p:sp>
      <p:sp>
        <p:nvSpPr>
          <p:cNvPr id="56" name="Right Arrow 32">
            <a:extLst>
              <a:ext uri="{FF2B5EF4-FFF2-40B4-BE49-F238E27FC236}">
                <a16:creationId xmlns:a16="http://schemas.microsoft.com/office/drawing/2014/main" xmlns="" id="{6B68EA62-35F1-4FB7-9CF4-6C9E6BF6BDFC}"/>
              </a:ext>
            </a:extLst>
          </p:cNvPr>
          <p:cNvSpPr/>
          <p:nvPr/>
        </p:nvSpPr>
        <p:spPr>
          <a:xfrm rot="5400000">
            <a:off x="837181" y="1516766"/>
            <a:ext cx="394549" cy="3063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8E2AA4-A5D3-4100-9020-2A73BE49114B}"/>
              </a:ext>
            </a:extLst>
          </p:cNvPr>
          <p:cNvSpPr txBox="1"/>
          <p:nvPr/>
        </p:nvSpPr>
        <p:spPr>
          <a:xfrm>
            <a:off x="117571" y="2420865"/>
            <a:ext cx="2264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Dari Portal status = SIMPAN</a:t>
            </a:r>
            <a:endParaRPr lang="en-MY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FE28FFEE-687B-44E6-9CFF-2E256FFB557F}"/>
              </a:ext>
            </a:extLst>
          </p:cNvPr>
          <p:cNvSpPr/>
          <p:nvPr/>
        </p:nvSpPr>
        <p:spPr>
          <a:xfrm>
            <a:off x="2791201" y="178353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 PENYEMAK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606D4792-89FD-4A23-8AF9-06EA9C711068}"/>
              </a:ext>
            </a:extLst>
          </p:cNvPr>
          <p:cNvSpPr/>
          <p:nvPr/>
        </p:nvSpPr>
        <p:spPr>
          <a:xfrm>
            <a:off x="5165843" y="1767826"/>
            <a:ext cx="1506763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2" name="Rounded Rectangle 20">
            <a:extLst>
              <a:ext uri="{FF2B5EF4-FFF2-40B4-BE49-F238E27FC236}">
                <a16:creationId xmlns:a16="http://schemas.microsoft.com/office/drawing/2014/main" xmlns="" id="{4DA5933C-84D9-416A-8060-AC1F6EAD6617}"/>
              </a:ext>
            </a:extLst>
          </p:cNvPr>
          <p:cNvSpPr/>
          <p:nvPr/>
        </p:nvSpPr>
        <p:spPr>
          <a:xfrm>
            <a:off x="5410343" y="3952220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PERJANJIAN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xmlns="" id="{77551C7A-0BF2-4FA6-9445-876ED643F9CF}"/>
              </a:ext>
            </a:extLst>
          </p:cNvPr>
          <p:cNvSpPr/>
          <p:nvPr/>
        </p:nvSpPr>
        <p:spPr>
          <a:xfrm>
            <a:off x="7358082" y="4028799"/>
            <a:ext cx="1644575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SETUJU TERIMA,                  SURAT KELULUSAN   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D9019A0-0DFB-46E3-8C43-0BD1512549C7}"/>
              </a:ext>
            </a:extLst>
          </p:cNvPr>
          <p:cNvSpPr txBox="1"/>
          <p:nvPr/>
        </p:nvSpPr>
        <p:spPr>
          <a:xfrm>
            <a:off x="2382023" y="1045069"/>
            <a:ext cx="4432860" cy="523220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PINJAMAN PERUMAHAN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KERAJAAN NEGERI)</a:t>
            </a:r>
            <a:endParaRPr lang="en-MY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3F4B4C-905C-4FE5-89FE-F098B3AEE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200" dirty="0">
                <a:cs typeface="Arial" panose="020B0604020202020204" pitchFamily="34" charset="0"/>
              </a:rPr>
              <a:t>PERMOHONAN PINJAMAN KAKITANGAN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cs typeface="Arial" panose="020B0604020202020204" pitchFamily="34" charset="0"/>
              </a:rPr>
              <a:t>      STAF BADAN BERKANUN</a:t>
            </a:r>
          </a:p>
          <a:p>
            <a:endParaRPr lang="en-MY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F7C6D7F2-FE8A-48AF-8E66-E5D107C6D5DD}"/>
              </a:ext>
            </a:extLst>
          </p:cNvPr>
          <p:cNvSpPr txBox="1">
            <a:spLocks/>
          </p:cNvSpPr>
          <p:nvPr/>
        </p:nvSpPr>
        <p:spPr>
          <a:xfrm>
            <a:off x="457200" y="1628800"/>
            <a:ext cx="8229600" cy="1656183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3600" dirty="0">
                <a:cs typeface="Arial" panose="020B0604020202020204" pitchFamily="34" charset="0"/>
              </a:rPr>
              <a:t>PERMOHONAN PINJAMAN KAKITANGAN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dirty="0">
                <a:cs typeface="Arial" panose="020B0604020202020204" pitchFamily="34" charset="0"/>
              </a:rPr>
              <a:t>      STAF BADAN BERKANUN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8324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35951" y="274767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b="1" dirty="0"/>
              <a:t>MODUL PINJAMAN KAKITANGAN</a:t>
            </a:r>
            <a:endParaRPr lang="en-MY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15066" y="2071678"/>
            <a:ext cx="1741045" cy="821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  (PTJ KEWANGAN)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3454" y="3087493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Surat </a:t>
            </a:r>
            <a:r>
              <a:rPr lang="en-US" sz="1400" dirty="0" err="1"/>
              <a:t>Perjanjian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500034" y="5333372"/>
            <a:ext cx="1500197" cy="4531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285721" y="464347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000628" y="615152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1441" y="5822220"/>
            <a:ext cx="1214446" cy="3571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INTEGRASI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00298" y="4643470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2714612" y="5357850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857488" y="5857916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14876" y="464347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4714876" y="5357826"/>
            <a:ext cx="1860358" cy="500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BN/PKN/JAB/PTJ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000628" y="5861459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71441" y="6215106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91306" y="2071678"/>
            <a:ext cx="205269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</a:t>
            </a:r>
          </a:p>
          <a:p>
            <a:pPr algn="ctr"/>
            <a:r>
              <a:rPr lang="en-US" dirty="0"/>
              <a:t>PELULUS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8016584" y="277049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5"/>
          <p:cNvSpPr/>
          <p:nvPr/>
        </p:nvSpPr>
        <p:spPr>
          <a:xfrm rot="5400000">
            <a:off x="937010" y="4229864"/>
            <a:ext cx="419541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6660233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5-Point Star 49"/>
          <p:cNvSpPr/>
          <p:nvPr/>
        </p:nvSpPr>
        <p:spPr>
          <a:xfrm rot="20281451">
            <a:off x="6946082" y="274145"/>
            <a:ext cx="2166460" cy="1578583"/>
          </a:xfrm>
          <a:prstGeom prst="star5">
            <a:avLst>
              <a:gd name="adj" fmla="val 35376"/>
              <a:gd name="hf" fmla="val 105146"/>
              <a:gd name="vf" fmla="val 11055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KENDERAAN AWAM  </a:t>
            </a:r>
          </a:p>
          <a:p>
            <a:pPr algn="ctr"/>
            <a:r>
              <a:rPr lang="en-US" sz="900" b="1" dirty="0"/>
              <a:t>VOT DANA: E704 </a:t>
            </a:r>
          </a:p>
          <a:p>
            <a:pPr algn="ctr"/>
            <a:r>
              <a:rPr lang="en-US" sz="900" b="1" dirty="0"/>
              <a:t>KOD AKAUN: A0451104</a:t>
            </a:r>
          </a:p>
          <a:p>
            <a:pPr algn="ctr"/>
            <a:r>
              <a:rPr lang="en-US" sz="900" b="1" dirty="0"/>
              <a:t>ADUN - </a:t>
            </a:r>
          </a:p>
          <a:p>
            <a:pPr algn="ctr"/>
            <a:r>
              <a:rPr lang="en-US" sz="900" b="1" dirty="0"/>
              <a:t>VOT DANA: E330 </a:t>
            </a:r>
          </a:p>
          <a:p>
            <a:pPr algn="ctr"/>
            <a:r>
              <a:rPr lang="en-US" sz="900" b="1" dirty="0"/>
              <a:t>KOD AKAUN: A0461105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75083" y="2294967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4283350" y="2267881"/>
            <a:ext cx="541641" cy="303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ight Arrow 32"/>
          <p:cNvSpPr/>
          <p:nvPr/>
        </p:nvSpPr>
        <p:spPr>
          <a:xfrm>
            <a:off x="1960370" y="2249139"/>
            <a:ext cx="490542" cy="2667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7092279" y="3429000"/>
            <a:ext cx="1966030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BN/PKN PENYEDIA </a:t>
            </a:r>
          </a:p>
          <a:p>
            <a:pPr algn="ctr"/>
            <a:endParaRPr lang="en-MY" dirty="0"/>
          </a:p>
        </p:txBody>
      </p:sp>
      <p:sp>
        <p:nvSpPr>
          <p:cNvPr id="35" name="TextBox 34"/>
          <p:cNvSpPr txBox="1"/>
          <p:nvPr/>
        </p:nvSpPr>
        <p:spPr>
          <a:xfrm>
            <a:off x="7091306" y="3091206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Surat</a:t>
            </a:r>
            <a:r>
              <a:rPr lang="en-US" sz="1400" dirty="0"/>
              <a:t> </a:t>
            </a:r>
            <a:r>
              <a:rPr lang="en-US" sz="1400" dirty="0" err="1"/>
              <a:t>Setuju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endParaRPr lang="en-MY" sz="1400" dirty="0"/>
          </a:p>
        </p:txBody>
      </p:sp>
      <p:sp>
        <p:nvSpPr>
          <p:cNvPr id="36" name="Rectangle 35"/>
          <p:cNvSpPr/>
          <p:nvPr/>
        </p:nvSpPr>
        <p:spPr>
          <a:xfrm>
            <a:off x="4644699" y="3429000"/>
            <a:ext cx="1930535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PENYEDIA</a:t>
            </a:r>
            <a:endParaRPr lang="en-MY" dirty="0"/>
          </a:p>
        </p:txBody>
      </p:sp>
      <p:sp>
        <p:nvSpPr>
          <p:cNvPr id="41" name="Right Arrow 40"/>
          <p:cNvSpPr/>
          <p:nvPr/>
        </p:nvSpPr>
        <p:spPr>
          <a:xfrm rot="10800000">
            <a:off x="4211961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/>
          <p:cNvSpPr txBox="1"/>
          <p:nvPr/>
        </p:nvSpPr>
        <p:spPr>
          <a:xfrm>
            <a:off x="2347178" y="3071571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1" name="Rectangle 50"/>
          <p:cNvSpPr/>
          <p:nvPr/>
        </p:nvSpPr>
        <p:spPr>
          <a:xfrm>
            <a:off x="2411760" y="3417486"/>
            <a:ext cx="1728192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BN/PKN PENYEDIA</a:t>
            </a:r>
            <a:endParaRPr lang="en-MY" sz="1600" dirty="0"/>
          </a:p>
        </p:txBody>
      </p:sp>
      <p:sp>
        <p:nvSpPr>
          <p:cNvPr id="52" name="Rectangle 51"/>
          <p:cNvSpPr/>
          <p:nvPr/>
        </p:nvSpPr>
        <p:spPr>
          <a:xfrm>
            <a:off x="342365" y="3417486"/>
            <a:ext cx="1443522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53" name="Right Arrow 52"/>
          <p:cNvSpPr/>
          <p:nvPr/>
        </p:nvSpPr>
        <p:spPr>
          <a:xfrm rot="10800000">
            <a:off x="1907705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071670" y="47863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4286248" y="47863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xmlns="" id="{44C61413-D347-455E-9871-27187FFF5D32}"/>
              </a:ext>
            </a:extLst>
          </p:cNvPr>
          <p:cNvSpPr/>
          <p:nvPr/>
        </p:nvSpPr>
        <p:spPr>
          <a:xfrm>
            <a:off x="-21121" y="591563"/>
            <a:ext cx="1928826" cy="8210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49" name="Right Arrow 32">
            <a:extLst>
              <a:ext uri="{FF2B5EF4-FFF2-40B4-BE49-F238E27FC236}">
                <a16:creationId xmlns:a16="http://schemas.microsoft.com/office/drawing/2014/main" xmlns="" id="{8D9AC341-50C4-40E1-A9D8-E8E28EDA131E}"/>
              </a:ext>
            </a:extLst>
          </p:cNvPr>
          <p:cNvSpPr/>
          <p:nvPr/>
        </p:nvSpPr>
        <p:spPr>
          <a:xfrm rot="5400000">
            <a:off x="675973" y="1683464"/>
            <a:ext cx="465548" cy="26167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BC9E120F-470A-4902-A3B3-CAF3EC93D657}"/>
              </a:ext>
            </a:extLst>
          </p:cNvPr>
          <p:cNvSpPr/>
          <p:nvPr/>
        </p:nvSpPr>
        <p:spPr>
          <a:xfrm>
            <a:off x="2536017" y="2079997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 PENYEMAK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DC2C2864-857B-4D28-A1C0-EB046BDB5C6E}"/>
              </a:ext>
            </a:extLst>
          </p:cNvPr>
          <p:cNvSpPr/>
          <p:nvPr/>
        </p:nvSpPr>
        <p:spPr>
          <a:xfrm>
            <a:off x="4914078" y="2085074"/>
            <a:ext cx="1506763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2" name="Rounded Rectangle 20">
            <a:extLst>
              <a:ext uri="{FF2B5EF4-FFF2-40B4-BE49-F238E27FC236}">
                <a16:creationId xmlns:a16="http://schemas.microsoft.com/office/drawing/2014/main" xmlns="" id="{8BE4E96C-76F2-406D-9C77-E3CCF29D9808}"/>
              </a:ext>
            </a:extLst>
          </p:cNvPr>
          <p:cNvSpPr/>
          <p:nvPr/>
        </p:nvSpPr>
        <p:spPr>
          <a:xfrm>
            <a:off x="7295365" y="4094223"/>
            <a:ext cx="1644575" cy="73640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SETUJU TERIMA,                  SURAT KELULUSAN   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xmlns="" id="{88246479-B799-4821-8B77-89FE303520D7}"/>
              </a:ext>
            </a:extLst>
          </p:cNvPr>
          <p:cNvSpPr/>
          <p:nvPr/>
        </p:nvSpPr>
        <p:spPr>
          <a:xfrm>
            <a:off x="5014237" y="410647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PERJANJIAN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D2802E3-3244-4BDA-BA04-79502A6DB6A8}"/>
              </a:ext>
            </a:extLst>
          </p:cNvPr>
          <p:cNvSpPr txBox="1"/>
          <p:nvPr/>
        </p:nvSpPr>
        <p:spPr>
          <a:xfrm>
            <a:off x="174622" y="660061"/>
            <a:ext cx="1990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i="1" dirty="0" err="1">
                <a:solidFill>
                  <a:srgbClr val="C00000"/>
                </a:solidFill>
              </a:rPr>
              <a:t>Senarai</a:t>
            </a:r>
            <a:r>
              <a:rPr lang="en-MY" sz="1600" i="1" dirty="0">
                <a:solidFill>
                  <a:srgbClr val="C00000"/>
                </a:solidFill>
              </a:rPr>
              <a:t> </a:t>
            </a:r>
            <a:r>
              <a:rPr lang="en-MY" sz="1600" i="1" dirty="0" err="1">
                <a:solidFill>
                  <a:srgbClr val="C00000"/>
                </a:solidFill>
              </a:rPr>
              <a:t>Peminjam</a:t>
            </a:r>
            <a:r>
              <a:rPr lang="en-MY" sz="1600" i="1" dirty="0">
                <a:solidFill>
                  <a:srgbClr val="C00000"/>
                </a:solidFill>
              </a:rPr>
              <a:t>-daftar di SAM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6491B01-62F0-4588-A82C-AE51F8E53C5F}"/>
              </a:ext>
            </a:extLst>
          </p:cNvPr>
          <p:cNvSpPr txBox="1"/>
          <p:nvPr/>
        </p:nvSpPr>
        <p:spPr>
          <a:xfrm>
            <a:off x="2536017" y="1016665"/>
            <a:ext cx="4354434" cy="523220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PINJAMAN KENDERAAN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BADAN BERKANUN)</a:t>
            </a:r>
            <a:endParaRPr lang="en-MY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9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b="1" dirty="0"/>
              <a:t>MODUL PINJAMAN KAKITANGAN</a:t>
            </a:r>
            <a:endParaRPr lang="en-MY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03958" y="1930309"/>
            <a:ext cx="1643074" cy="821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PTJ PENYEDIA  (PTJ KEWANGAN)</a:t>
            </a:r>
          </a:p>
          <a:p>
            <a:pPr algn="ctr"/>
            <a:endParaRPr lang="en-MY" dirty="0"/>
          </a:p>
        </p:txBody>
      </p:sp>
      <p:sp>
        <p:nvSpPr>
          <p:cNvPr id="17" name="TextBox 16"/>
          <p:cNvSpPr txBox="1"/>
          <p:nvPr/>
        </p:nvSpPr>
        <p:spPr>
          <a:xfrm>
            <a:off x="4644008" y="3143248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Perjanjian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500034" y="5283481"/>
            <a:ext cx="1500198" cy="502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285720" y="4604808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000628" y="6286520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1473" y="5857916"/>
            <a:ext cx="1214446" cy="3571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INTEGRASI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00298" y="4643470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2714612" y="5357850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857488" y="5857916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14876" y="464347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4714876" y="5357826"/>
            <a:ext cx="1867482" cy="500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/JAB/PTJ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000628" y="592935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60079" y="6285835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83734" y="2000240"/>
            <a:ext cx="1817421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</a:t>
            </a:r>
          </a:p>
          <a:p>
            <a:pPr algn="ctr"/>
            <a:r>
              <a:rPr lang="en-US" dirty="0"/>
              <a:t>PELULUS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8016584" y="277049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5"/>
          <p:cNvSpPr/>
          <p:nvPr/>
        </p:nvSpPr>
        <p:spPr>
          <a:xfrm rot="5572820">
            <a:off x="1022208" y="4278045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6660233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5-Point Star 49"/>
          <p:cNvSpPr/>
          <p:nvPr/>
        </p:nvSpPr>
        <p:spPr>
          <a:xfrm rot="20281451">
            <a:off x="6917793" y="356361"/>
            <a:ext cx="2166460" cy="1359779"/>
          </a:xfrm>
          <a:prstGeom prst="star5">
            <a:avLst>
              <a:gd name="adj" fmla="val 27409"/>
              <a:gd name="hf" fmla="val 105146"/>
              <a:gd name="vf" fmla="val 11055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VOT DANA : E702</a:t>
            </a:r>
          </a:p>
          <a:p>
            <a:pPr algn="ctr"/>
            <a:r>
              <a:rPr lang="en-US" sz="1000" b="1" dirty="0"/>
              <a:t>KOD AKAUN : A0451102</a:t>
            </a:r>
            <a:endParaRPr lang="en-MY" sz="1000" b="1" dirty="0"/>
          </a:p>
        </p:txBody>
      </p:sp>
      <p:sp>
        <p:nvSpPr>
          <p:cNvPr id="30" name="Rectangle 29"/>
          <p:cNvSpPr/>
          <p:nvPr/>
        </p:nvSpPr>
        <p:spPr>
          <a:xfrm>
            <a:off x="2500298" y="196473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 PENYEMAK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588224" y="2214530"/>
            <a:ext cx="490542" cy="2762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4286248" y="2214554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ight Arrow 32"/>
          <p:cNvSpPr/>
          <p:nvPr/>
        </p:nvSpPr>
        <p:spPr>
          <a:xfrm>
            <a:off x="1842675" y="2249723"/>
            <a:ext cx="561980" cy="2762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7092280" y="3500438"/>
            <a:ext cx="197669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PENYEDIA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92280" y="3143248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Surat</a:t>
            </a:r>
            <a:r>
              <a:rPr lang="en-US" sz="1400" dirty="0"/>
              <a:t> </a:t>
            </a:r>
            <a:r>
              <a:rPr lang="en-US" sz="1400" dirty="0" err="1"/>
              <a:t>Setuju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endParaRPr lang="en-MY" sz="1400" dirty="0"/>
          </a:p>
        </p:txBody>
      </p:sp>
      <p:sp>
        <p:nvSpPr>
          <p:cNvPr id="36" name="Rectangle 35"/>
          <p:cNvSpPr/>
          <p:nvPr/>
        </p:nvSpPr>
        <p:spPr>
          <a:xfrm>
            <a:off x="4644008" y="3500438"/>
            <a:ext cx="1938350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PENYEDIA</a:t>
            </a:r>
            <a:endParaRPr lang="en-MY" dirty="0"/>
          </a:p>
        </p:txBody>
      </p:sp>
      <p:sp>
        <p:nvSpPr>
          <p:cNvPr id="41" name="Right Arrow 40"/>
          <p:cNvSpPr/>
          <p:nvPr/>
        </p:nvSpPr>
        <p:spPr>
          <a:xfrm rot="10800000">
            <a:off x="4211961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/>
          <p:cNvSpPr txBox="1"/>
          <p:nvPr/>
        </p:nvSpPr>
        <p:spPr>
          <a:xfrm>
            <a:off x="2339752" y="3143248"/>
            <a:ext cx="1857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1" name="Rectangle 50"/>
          <p:cNvSpPr/>
          <p:nvPr/>
        </p:nvSpPr>
        <p:spPr>
          <a:xfrm>
            <a:off x="2411760" y="3500438"/>
            <a:ext cx="1731612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BN/PKN PENYEDIA 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52" name="Rectangle 51"/>
          <p:cNvSpPr/>
          <p:nvPr/>
        </p:nvSpPr>
        <p:spPr>
          <a:xfrm>
            <a:off x="328933" y="3429000"/>
            <a:ext cx="1506763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53" name="Right Arrow 52"/>
          <p:cNvSpPr/>
          <p:nvPr/>
        </p:nvSpPr>
        <p:spPr>
          <a:xfrm rot="10800000">
            <a:off x="1979713" y="364331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071670" y="47863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4286248" y="47863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xmlns="" id="{6E09FB56-EDBD-4B11-8402-00912416B755}"/>
              </a:ext>
            </a:extLst>
          </p:cNvPr>
          <p:cNvSpPr/>
          <p:nvPr/>
        </p:nvSpPr>
        <p:spPr>
          <a:xfrm>
            <a:off x="5802" y="569361"/>
            <a:ext cx="1928826" cy="8210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49" name="Right Arrow 32">
            <a:extLst>
              <a:ext uri="{FF2B5EF4-FFF2-40B4-BE49-F238E27FC236}">
                <a16:creationId xmlns:a16="http://schemas.microsoft.com/office/drawing/2014/main" xmlns="" id="{7A8AC541-677D-488D-9F45-4E62B7C792A3}"/>
              </a:ext>
            </a:extLst>
          </p:cNvPr>
          <p:cNvSpPr/>
          <p:nvPr/>
        </p:nvSpPr>
        <p:spPr>
          <a:xfrm rot="5400000">
            <a:off x="737031" y="1551723"/>
            <a:ext cx="469138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05CF7EC7-E985-4ED8-B61A-DD823EACFF6D}"/>
              </a:ext>
            </a:extLst>
          </p:cNvPr>
          <p:cNvSpPr/>
          <p:nvPr/>
        </p:nvSpPr>
        <p:spPr>
          <a:xfrm>
            <a:off x="4953196" y="1995478"/>
            <a:ext cx="1506763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PENYEMAK </a:t>
            </a:r>
            <a:endParaRPr lang="en-MY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894A7C6-8AFA-45AD-B9ED-F472B20D9681}"/>
              </a:ext>
            </a:extLst>
          </p:cNvPr>
          <p:cNvSpPr/>
          <p:nvPr/>
        </p:nvSpPr>
        <p:spPr>
          <a:xfrm>
            <a:off x="6978530" y="5072074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E702(A0451102)</a:t>
            </a: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xmlns="" id="{1C763738-CE5E-477C-B8F6-87B933484C52}"/>
              </a:ext>
            </a:extLst>
          </p:cNvPr>
          <p:cNvSpPr/>
          <p:nvPr/>
        </p:nvSpPr>
        <p:spPr>
          <a:xfrm>
            <a:off x="7300253" y="4153968"/>
            <a:ext cx="1644575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SETUJU TERIMA,                  SURAT KELULUSAN   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20">
            <a:extLst>
              <a:ext uri="{FF2B5EF4-FFF2-40B4-BE49-F238E27FC236}">
                <a16:creationId xmlns:a16="http://schemas.microsoft.com/office/drawing/2014/main" xmlns="" id="{7528A283-173C-4FDB-BCC8-903A1FC1F162}"/>
              </a:ext>
            </a:extLst>
          </p:cNvPr>
          <p:cNvSpPr/>
          <p:nvPr/>
        </p:nvSpPr>
        <p:spPr>
          <a:xfrm>
            <a:off x="5014237" y="415396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SURAT PERJANJIAN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A755EAB-6DA7-463C-B1F3-05111EA3AC12}"/>
              </a:ext>
            </a:extLst>
          </p:cNvPr>
          <p:cNvSpPr txBox="1"/>
          <p:nvPr/>
        </p:nvSpPr>
        <p:spPr>
          <a:xfrm>
            <a:off x="2336903" y="1045069"/>
            <a:ext cx="4477980" cy="523220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PINJAMAN KOMPUTER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 BADAN BERKANUN)</a:t>
            </a:r>
            <a:endParaRPr lang="en-MY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FED25D4-7FFD-4913-B836-B8AEF9F871BE}"/>
              </a:ext>
            </a:extLst>
          </p:cNvPr>
          <p:cNvSpPr txBox="1"/>
          <p:nvPr/>
        </p:nvSpPr>
        <p:spPr>
          <a:xfrm>
            <a:off x="120487" y="607774"/>
            <a:ext cx="1990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i="1" dirty="0" err="1">
                <a:solidFill>
                  <a:srgbClr val="C00000"/>
                </a:solidFill>
              </a:rPr>
              <a:t>Senarai</a:t>
            </a:r>
            <a:r>
              <a:rPr lang="en-MY" sz="1600" i="1" dirty="0">
                <a:solidFill>
                  <a:srgbClr val="C00000"/>
                </a:solidFill>
              </a:rPr>
              <a:t> </a:t>
            </a:r>
            <a:r>
              <a:rPr lang="en-MY" sz="1600" i="1" dirty="0" err="1">
                <a:solidFill>
                  <a:srgbClr val="C00000"/>
                </a:solidFill>
              </a:rPr>
              <a:t>Peminjam</a:t>
            </a:r>
            <a:r>
              <a:rPr lang="en-MY" sz="1600" i="1" dirty="0">
                <a:solidFill>
                  <a:srgbClr val="C00000"/>
                </a:solidFill>
              </a:rPr>
              <a:t>-daftar di SAM</a:t>
            </a:r>
          </a:p>
        </p:txBody>
      </p:sp>
    </p:spTree>
    <p:extLst>
      <p:ext uri="{BB962C8B-B14F-4D97-AF65-F5344CB8AC3E}">
        <p14:creationId xmlns:p14="http://schemas.microsoft.com/office/powerpoint/2010/main" val="237660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17148</TotalTime>
  <Words>1106</Words>
  <Application>Microsoft Office PowerPoint</Application>
  <PresentationFormat>On-screen Show (4:3)</PresentationFormat>
  <Paragraphs>382</Paragraphs>
  <Slides>21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Berlin Sans FB Demi</vt:lpstr>
      <vt:lpstr>Calibri</vt:lpstr>
      <vt:lpstr>Times New Roman</vt:lpstr>
      <vt:lpstr>Office Theme</vt:lpstr>
      <vt:lpstr>PowerPoint Presentation</vt:lpstr>
      <vt:lpstr>SENARAI PROSES PINJAMAN KAKITANGAN </vt:lpstr>
      <vt:lpstr>PowerPoint Presentation</vt:lpstr>
      <vt:lpstr>MODUL PINJAMAN KAKITANGAN</vt:lpstr>
      <vt:lpstr>MODUL PINJAMAN KAKITANGAN</vt:lpstr>
      <vt:lpstr>MODUL PINJAMAN KAKITANGAN</vt:lpstr>
      <vt:lpstr>PowerPoint Presentation</vt:lpstr>
      <vt:lpstr>MODUL PINJAMAN KAKITANGAN</vt:lpstr>
      <vt:lpstr>MODUL PINJAMAN KAKITANGAN</vt:lpstr>
      <vt:lpstr>MODUL PINJAMAN KAKITANGAN</vt:lpstr>
      <vt:lpstr>PowerPoint Presentation</vt:lpstr>
      <vt:lpstr>PEMBENTUKAN LEJAR SUBSIDIARI  (PINJAMAN PERUMAHAN/KENDERAAN/KOMPUTER)</vt:lpstr>
      <vt:lpstr>PowerPoint Presentation</vt:lpstr>
      <vt:lpstr>PowerPoint Presentation</vt:lpstr>
      <vt:lpstr>PowerPoint Presentation</vt:lpstr>
      <vt:lpstr>TERIMAAN (PENUH) BAYARAN BALIK PINJAMAN KAKITANGAN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siti nooraida</cp:lastModifiedBy>
  <cp:revision>383</cp:revision>
  <cp:lastPrinted>2016-11-27T14:50:56Z</cp:lastPrinted>
  <dcterms:created xsi:type="dcterms:W3CDTF">2016-11-26T14:21:39Z</dcterms:created>
  <dcterms:modified xsi:type="dcterms:W3CDTF">2020-09-30T07:14:43Z</dcterms:modified>
</cp:coreProperties>
</file>